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B91"/>
    <a:srgbClr val="1B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CD749-A10F-9CA5-3D5F-12E53670E62A}" v="214" dt="2025-06-02T16:22:57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8" autoAdjust="0"/>
    <p:restoredTop sz="89950" autoAdjust="0"/>
  </p:normalViewPr>
  <p:slideViewPr>
    <p:cSldViewPr snapToGrid="0">
      <p:cViewPr varScale="1">
        <p:scale>
          <a:sx n="41" d="100"/>
          <a:sy n="41" d="100"/>
        </p:scale>
        <p:origin x="5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ECE1-02F9-435F-826D-267C601A472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271E-38DB-4CD9-82C1-069C05E7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5AE5-7336-A71A-07C7-19B4D593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C7FE8-8443-4494-E42E-561E31EE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33B9-1E8D-FCFA-AD18-CD86BF9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9CAA-4064-0F44-DFB5-01FAAA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B5F7-0E30-A5D5-F8EA-45C35C36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FF83-16E9-8C0A-2618-A64F027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2259-0B4C-B756-F807-B66F9D6F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B94A-FD7D-38C0-D799-4374D4D3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BC4B-7C17-8C3B-F850-5F983E40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50AD-E69B-5E32-097E-FD2DF288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B3C0C-E349-C327-7C23-0B599A5A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08459-65A9-44F2-3C7F-42AD037B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3A09-330F-989D-B9EF-85F68105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A3AC-E366-A33C-52CB-207DF3D9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622F-6927-DB18-63ED-75BE924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834D-EBA9-F31D-3496-6BAB836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5EB-1295-91C6-2388-AB484FB21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6CE9-0AE2-A8D6-64CF-B3EA341F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980F-6FA1-961D-CE46-CE080DDA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A355-ECB8-1986-5536-041EAF2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F0C-AA81-C5AA-4741-94BD0BE1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4CD-7EC9-161D-47B4-84388AF4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E978-574A-C2AC-084C-069B3A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EDBD-AF96-4D32-F103-E50046FD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ECE6-4747-32AC-EF21-854F09B9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E532-FC2B-04CC-C680-01D1BD0C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36F9-D08B-B37F-ABAE-638E2938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3BC5A-4401-45EB-9374-699DF1E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951F1-6063-076B-7258-B8E2B07A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A656-80A0-046B-65E9-81778D1E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A544F-1962-32BC-2C76-874975F3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F34-1C5C-A7E4-A371-D9911468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8778-75E0-D8D9-4B50-3F22C52E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5ED6-DABC-B7EE-B36F-6279196C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27CA2-17DF-234D-1045-DEACDDE81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C8185-6795-2622-0A78-BE8202EB0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A93A7-4D64-A943-8497-E387BA8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F822E-5A75-6360-7463-D9B5FF5E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6401-488A-AE49-9998-2053BE45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7AF-D00F-1BA9-F589-A38DA18A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6C5AA-5330-DF37-B56D-B5A2ADD5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9EDB-2ADD-E96E-9659-F58CBE07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A27F-C9B5-4E24-BE7E-CD1C61D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6BF3-61FC-4B2D-BE46-A8BC8141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12F55-8DD3-779B-C353-98A232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5AFD4-DFD6-1CE4-5B06-3C841BF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77BA-D753-E6A7-382F-8182710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CDD4-02EE-CDFA-7549-8D67D9E1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B621E-A03B-08B7-2023-5538AF4B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190C-6067-29AA-FFF0-A12BC8B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C855-6CFC-479C-9F3D-D93A211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D0D0B-A812-F466-24E3-A484C11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7E7C-C217-7A49-1C79-7D25173B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B975-F777-70EA-1855-3AC320C7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8905-FEB0-3A51-2826-5FAEE29BC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549A-D078-5910-183E-3013FAD4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EE9E-F64A-532E-B7C6-4E98ED18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E0F4-4389-CD3D-A1B6-C96777F8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2076-DDF1-0A7B-4C25-66F81D55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0651-97C6-D159-98ED-94FEC931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8521-A20B-B58D-CFBC-1F4808E8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9FC3-AD36-451E-BA79-0BF9948E325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9999-FF14-AE39-CD67-0838DF20F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4EB7-8999-B294-6FA2-E0D78AB4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3A8B0-F8FF-DBCD-A7B9-49CA9630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64" y="585494"/>
            <a:ext cx="6307532" cy="966911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4471C4"/>
                </a:solidFill>
                <a:latin typeface="Cambria"/>
                <a:ea typeface="Cambria"/>
                <a:cs typeface="Calibri Light"/>
              </a:rPr>
              <a:t>MOTIRÕ (</a:t>
            </a:r>
            <a:r>
              <a:rPr lang="fr-FR" sz="2400" b="1" err="1">
                <a:solidFill>
                  <a:srgbClr val="4471C4"/>
                </a:solidFill>
                <a:latin typeface="Cambria"/>
                <a:ea typeface="Cambria"/>
                <a:cs typeface="Calibri Light"/>
              </a:rPr>
              <a:t>with</a:t>
            </a:r>
            <a:r>
              <a:rPr lang="fr-FR" sz="2400" b="1" dirty="0">
                <a:solidFill>
                  <a:srgbClr val="4471C4"/>
                </a:solidFill>
                <a:latin typeface="Cambria"/>
                <a:ea typeface="Cambria"/>
                <a:cs typeface="Calibri Light"/>
              </a:rPr>
              <a:t> the support of AMIF)</a:t>
            </a:r>
            <a:r>
              <a:rPr lang="fr-FR" sz="1800" b="1" dirty="0">
                <a:solidFill>
                  <a:srgbClr val="4471C4"/>
                </a:solidFill>
                <a:latin typeface="Cambria"/>
                <a:ea typeface="Cambria"/>
                <a:cs typeface="Calibri Light"/>
              </a:rPr>
              <a:t> </a:t>
            </a:r>
            <a:br>
              <a:rPr lang="fr-FR" sz="1800" b="1" dirty="0">
                <a:solidFill>
                  <a:srgbClr val="4471C4"/>
                </a:solidFill>
                <a:latin typeface="Cambria"/>
                <a:ea typeface="Cambria"/>
                <a:cs typeface="Calibri Light"/>
              </a:rPr>
            </a:br>
            <a:r>
              <a:rPr lang="fr-FR" sz="2000" dirty="0">
                <a:latin typeface="Cambria"/>
                <a:ea typeface="Cambria"/>
                <a:cs typeface="Calibri Light"/>
              </a:rPr>
              <a:t>A </a:t>
            </a:r>
            <a:r>
              <a:rPr lang="fr-FR" sz="2000" err="1">
                <a:latin typeface="Cambria"/>
                <a:ea typeface="Cambria"/>
                <a:cs typeface="Calibri Light"/>
              </a:rPr>
              <a:t>project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</a:t>
            </a:r>
            <a:r>
              <a:rPr lang="fr-FR" sz="2000" err="1">
                <a:latin typeface="Cambria"/>
                <a:ea typeface="Cambria"/>
                <a:cs typeface="Calibri Light"/>
              </a:rPr>
              <a:t>which</a:t>
            </a:r>
            <a:r>
              <a:rPr lang="fr-FR" sz="2000" dirty="0">
                <a:latin typeface="Cambria"/>
                <a:ea typeface="Cambria"/>
                <a:cs typeface="Calibri Light"/>
              </a:rPr>
              <a:t>, </a:t>
            </a:r>
            <a:r>
              <a:rPr lang="fr-FR" sz="2000" err="1">
                <a:latin typeface="Cambria"/>
                <a:ea typeface="Cambria"/>
                <a:cs typeface="Calibri Light"/>
              </a:rPr>
              <a:t>through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a </a:t>
            </a:r>
            <a:r>
              <a:rPr lang="fr-FR" sz="2000" err="1">
                <a:latin typeface="Cambria"/>
                <a:ea typeface="Cambria"/>
                <a:cs typeface="Calibri Light"/>
              </a:rPr>
              <a:t>variety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of </a:t>
            </a:r>
            <a:r>
              <a:rPr lang="fr-FR" sz="2000" err="1">
                <a:latin typeface="Cambria"/>
                <a:ea typeface="Cambria"/>
                <a:cs typeface="Calibri Light"/>
              </a:rPr>
              <a:t>activities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for about 240 </a:t>
            </a:r>
            <a:r>
              <a:rPr lang="fr-FR" sz="2000" err="1">
                <a:latin typeface="Cambria"/>
                <a:ea typeface="Cambria"/>
                <a:cs typeface="Calibri Light"/>
              </a:rPr>
              <a:t>young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refuges, </a:t>
            </a:r>
            <a:r>
              <a:rPr lang="fr-FR" sz="2000" err="1">
                <a:latin typeface="Cambria"/>
                <a:ea typeface="Cambria"/>
                <a:cs typeface="Calibri Light"/>
              </a:rPr>
              <a:t>provides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social support and </a:t>
            </a:r>
            <a:r>
              <a:rPr lang="fr-FR" sz="2000" err="1">
                <a:latin typeface="Cambria"/>
                <a:ea typeface="Cambria"/>
                <a:cs typeface="Calibri Light"/>
              </a:rPr>
              <a:t>helps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to </a:t>
            </a:r>
            <a:r>
              <a:rPr lang="fr-FR" sz="2000" err="1">
                <a:latin typeface="Cambria"/>
                <a:ea typeface="Cambria"/>
                <a:cs typeface="Calibri Light"/>
              </a:rPr>
              <a:t>improve</a:t>
            </a:r>
            <a:r>
              <a:rPr lang="fr-FR" sz="2000" dirty="0">
                <a:latin typeface="Cambria"/>
                <a:ea typeface="Cambria"/>
                <a:cs typeface="Calibri Light"/>
              </a:rPr>
              <a:t> mental </a:t>
            </a:r>
            <a:r>
              <a:rPr lang="fr-FR" sz="2000" err="1">
                <a:latin typeface="Cambria"/>
                <a:ea typeface="Cambria"/>
                <a:cs typeface="Calibri Light"/>
              </a:rPr>
              <a:t>health</a:t>
            </a:r>
            <a:r>
              <a:rPr lang="fr-FR" sz="2000" dirty="0">
                <a:latin typeface="Cambria"/>
                <a:ea typeface="Cambria"/>
                <a:cs typeface="Calibri Light"/>
              </a:rPr>
              <a:t>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9E3F0E-66C5-25E4-F316-1F8D3C0F8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864670"/>
              </p:ext>
            </p:extLst>
          </p:nvPr>
        </p:nvGraphicFramePr>
        <p:xfrm>
          <a:off x="602776" y="1910686"/>
          <a:ext cx="6374536" cy="40600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5403">
                  <a:extLst>
                    <a:ext uri="{9D8B030D-6E8A-4147-A177-3AD203B41FA5}">
                      <a16:colId xmlns:a16="http://schemas.microsoft.com/office/drawing/2014/main" val="2883358520"/>
                    </a:ext>
                  </a:extLst>
                </a:gridCol>
                <a:gridCol w="4259133">
                  <a:extLst>
                    <a:ext uri="{9D8B030D-6E8A-4147-A177-3AD203B41FA5}">
                      <a16:colId xmlns:a16="http://schemas.microsoft.com/office/drawing/2014/main" val="1750179955"/>
                    </a:ext>
                  </a:extLst>
                </a:gridCol>
              </a:tblGrid>
              <a:tr h="34472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800" b="1" i="0" err="1">
                          <a:effectLst/>
                          <a:latin typeface="Cambria"/>
                        </a:rPr>
                        <a:t>Findings</a:t>
                      </a:r>
                      <a:r>
                        <a:rPr lang="fr-FR" sz="1800" b="0" i="0" dirty="0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800" b="1" i="0" err="1">
                          <a:effectLst/>
                          <a:latin typeface="Cambria"/>
                        </a:rPr>
                        <a:t>Response</a:t>
                      </a:r>
                      <a:r>
                        <a:rPr lang="fr-FR" sz="1800" b="0" i="0" dirty="0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47861"/>
                  </a:ext>
                </a:extLst>
              </a:tr>
              <a:tr h="84265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Loss of confidence in themselves and others 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Good ear of the responsible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Discover </a:t>
                      </a:r>
                      <a:r>
                        <a:rPr lang="en-US" sz="1800" b="0" i="0" u="none" strike="noStrike" noProof="0" dirty="0">
                          <a:effectLst/>
                        </a:rPr>
                        <a:t>new skills and gain in self-confidence</a:t>
                      </a:r>
                      <a:endParaRPr lang="en-US" sz="1800" b="0" i="0" u="none" strike="noStrike" noProof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582268"/>
                  </a:ext>
                </a:extLst>
              </a:tr>
              <a:tr h="84265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800" b="0" i="0" dirty="0" err="1">
                          <a:effectLst/>
                          <a:latin typeface="Cambria"/>
                        </a:rPr>
                        <a:t>Worry</a:t>
                      </a:r>
                      <a:r>
                        <a:rPr lang="fr-FR" sz="1800" b="0" i="0" dirty="0">
                          <a:effectLst/>
                          <a:latin typeface="Cambria"/>
                        </a:rPr>
                        <a:t> about the future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Good ear of the responsible. 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Share their difficulties with the people in charge and with other young people </a:t>
                      </a:r>
                      <a:endParaRPr lang="en-US" sz="1800" b="0" i="0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99153"/>
                  </a:ext>
                </a:extLst>
              </a:tr>
              <a:tr h="203003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800" b="0" i="0" dirty="0" err="1">
                          <a:effectLst/>
                          <a:latin typeface="Cambria"/>
                        </a:rPr>
                        <a:t>Loss</a:t>
                      </a:r>
                      <a:r>
                        <a:rPr lang="fr-FR" sz="1800" b="0" i="0" dirty="0">
                          <a:effectLst/>
                          <a:latin typeface="Cambria"/>
                        </a:rPr>
                        <a:t> of </a:t>
                      </a:r>
                      <a:r>
                        <a:rPr lang="fr-FR" sz="1800" b="0" i="0" dirty="0" err="1">
                          <a:effectLst/>
                          <a:latin typeface="Cambria"/>
                        </a:rPr>
                        <a:t>meaning</a:t>
                      </a:r>
                      <a:r>
                        <a:rPr lang="fr-FR" sz="1800" b="0" i="0" dirty="0">
                          <a:effectLst/>
                          <a:latin typeface="Cambria"/>
                        </a:rPr>
                        <a:t> in life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Good ear of the responsible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With activities proposed every Saturdays and with short stays during each vacation period. Activities and short stays improve well-being </a:t>
                      </a:r>
                      <a:endParaRPr lang="en-US" sz="1800" b="0" i="0" dirty="0">
                        <a:effectLst/>
                      </a:endParaRP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Cambria"/>
                        </a:rPr>
                        <a:t>Good contacts with socio-educational team of the accommodation facilities (for psychological accompaniment, social needs, medical treatment etc.) </a:t>
                      </a:r>
                      <a:endParaRPr lang="en-US" sz="1800" b="0" i="0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957421"/>
                  </a:ext>
                </a:extLst>
              </a:tr>
            </a:tbl>
          </a:graphicData>
        </a:graphic>
      </p:graphicFrame>
      <p:pic>
        <p:nvPicPr>
          <p:cNvPr id="4" name="Image 3" descr="Une image contenant plein air, arbre, ciel, nuage&#10;&#10;Le contenu généré par l’IA peut être incorrect.">
            <a:extLst>
              <a:ext uri="{FF2B5EF4-FFF2-40B4-BE49-F238E27FC236}">
                <a16:creationId xmlns:a16="http://schemas.microsoft.com/office/drawing/2014/main" id="{F05C2C30-B938-A96D-F3C1-89688B2A5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8000"/>
                    </a14:imgEffect>
                    <a14:imgEffect>
                      <a14:brightnessContrast bright="21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253" y="588450"/>
            <a:ext cx="4019229" cy="5384371"/>
          </a:xfrm>
          <a:prstGeom prst="rect">
            <a:avLst/>
          </a:prstGeom>
        </p:spPr>
      </p:pic>
      <p:pic>
        <p:nvPicPr>
          <p:cNvPr id="7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4A4D63D5-7FD3-AE93-9C09-D335586F6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115528" y="6175945"/>
            <a:ext cx="2054790" cy="524620"/>
          </a:xfrm>
          <a:prstGeom prst="rect">
            <a:avLst/>
          </a:prstGeom>
        </p:spPr>
      </p:pic>
      <p:pic>
        <p:nvPicPr>
          <p:cNvPr id="9" name="Image 8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27BEF078-348B-77EC-1F5F-14094CBAF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21" y="6172957"/>
            <a:ext cx="2255762" cy="5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9A5A4-2F32-E28A-9A7A-E4DACFF6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26" y="293238"/>
            <a:ext cx="6129902" cy="1066240"/>
          </a:xfrm>
        </p:spPr>
        <p:txBody>
          <a:bodyPr>
            <a:normAutofit fontScale="90000"/>
          </a:bodyPr>
          <a:lstStyle/>
          <a:p>
            <a:br>
              <a:rPr lang="fr-FR" sz="1200" dirty="0">
                <a:latin typeface="Calibri"/>
                <a:ea typeface="Calibri"/>
                <a:cs typeface="Calibri"/>
              </a:rPr>
            </a:br>
            <a:br>
              <a:rPr lang="fr-FR" sz="1200" dirty="0">
                <a:latin typeface="Calibri"/>
                <a:ea typeface="Calibri"/>
                <a:cs typeface="Calibri"/>
              </a:rPr>
            </a:br>
            <a:br>
              <a:rPr lang="fr-FR" sz="1200" dirty="0">
                <a:latin typeface="Calibri"/>
                <a:ea typeface="Calibri"/>
                <a:cs typeface="Calibri"/>
              </a:rPr>
            </a:br>
            <a:br>
              <a:rPr lang="fr-FR" sz="1200" dirty="0">
                <a:latin typeface="Calibri"/>
                <a:ea typeface="Calibri"/>
                <a:cs typeface="Calibri"/>
              </a:rPr>
            </a:br>
            <a:endParaRPr lang="fr-FR" sz="1200" dirty="0">
              <a:latin typeface="Calibri"/>
              <a:ea typeface="Calibri"/>
              <a:cs typeface="Calibri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KARIBUNI (with the support of </a:t>
            </a:r>
            <a:r>
              <a:rPr lang="en-US" sz="2400" b="1" err="1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Œuvre</a:t>
            </a:r>
            <a:r>
              <a:rPr lang="en-US" sz="2400" b="1" dirty="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 Grande-Duchesse Charlotte)</a:t>
            </a:r>
            <a:endParaRPr lang="fr-FR" sz="2400">
              <a:solidFill>
                <a:schemeClr val="accent1"/>
              </a:solidFill>
              <a:latin typeface="Cambria"/>
              <a:ea typeface="Cambria"/>
              <a:cs typeface="Calibri Light"/>
            </a:endParaRPr>
          </a:p>
          <a:p>
            <a:r>
              <a:rPr lang="en-US" sz="2000" dirty="0">
                <a:latin typeface="Cambria"/>
                <a:ea typeface="Cambria"/>
                <a:cs typeface="Calibri Light"/>
              </a:rPr>
              <a:t>A project to support for about 100 young asylum seekers aged 13 to 24 on the road to </a:t>
            </a:r>
            <a:r>
              <a:rPr lang="en-US" sz="2000" dirty="0" err="1">
                <a:latin typeface="Cambria"/>
                <a:ea typeface="Cambria"/>
                <a:cs typeface="Calibri Light"/>
              </a:rPr>
              <a:t>sclararization</a:t>
            </a:r>
            <a:r>
              <a:rPr lang="en-US" sz="2000" dirty="0">
                <a:latin typeface="Cambria"/>
                <a:ea typeface="Cambria"/>
                <a:cs typeface="Calibri Light"/>
              </a:rPr>
              <a:t>.</a:t>
            </a:r>
            <a:endParaRPr lang="fr-FR" sz="2000">
              <a:latin typeface="Cambria"/>
              <a:ea typeface="Cambria"/>
              <a:cs typeface="Calibri Light"/>
            </a:endParaRPr>
          </a:p>
          <a:p>
            <a:br>
              <a:rPr lang="fr-FR" b="1" dirty="0">
                <a:solidFill>
                  <a:schemeClr val="accent1"/>
                </a:solidFill>
                <a:latin typeface="Montserrat"/>
                <a:ea typeface="Calibri Light"/>
                <a:cs typeface="Calibri Light"/>
              </a:rPr>
            </a:br>
            <a:br>
              <a:rPr lang="en-US" sz="1800" b="0" dirty="0">
                <a:solidFill>
                  <a:srgbClr val="5B616B"/>
                </a:solidFill>
                <a:latin typeface="Montserrat"/>
              </a:rPr>
            </a:br>
            <a:endParaRPr lang="fr-FR" sz="1800" b="1">
              <a:solidFill>
                <a:schemeClr val="accent1"/>
              </a:solidFill>
              <a:latin typeface="Montserra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5094D-523D-F0A6-AE87-5E577CB28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18"/>
            <a:ext cx="5254172" cy="4360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sz="2400" b="1" dirty="0">
              <a:latin typeface="Montserrat"/>
              <a:ea typeface="Calibri"/>
              <a:cs typeface="Calibri"/>
            </a:endParaRPr>
          </a:p>
          <a:p>
            <a:endParaRPr lang="fr-FR" dirty="0"/>
          </a:p>
        </p:txBody>
      </p:sp>
      <p:pic>
        <p:nvPicPr>
          <p:cNvPr id="9" name="Image 8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DE3DDD19-84B7-CD8B-6429-B4D8B578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3" y="6236931"/>
            <a:ext cx="2255762" cy="511325"/>
          </a:xfrm>
          <a:prstGeom prst="rect">
            <a:avLst/>
          </a:prstGeom>
        </p:spPr>
      </p:pic>
      <p:pic>
        <p:nvPicPr>
          <p:cNvPr id="11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E10B0FE7-8979-4D9F-3ED5-751F14994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4012" y="6214939"/>
            <a:ext cx="2054790" cy="524620"/>
          </a:xfrm>
          <a:prstGeom prst="rect">
            <a:avLst/>
          </a:prstGeom>
        </p:spPr>
      </p:pic>
      <p:pic>
        <p:nvPicPr>
          <p:cNvPr id="5" name="Image 4" descr="WhatsApp Image 2025-03-06 à 11.08.17_56a79e17.jpg">
            <a:extLst>
              <a:ext uri="{FF2B5EF4-FFF2-40B4-BE49-F238E27FC236}">
                <a16:creationId xmlns:a16="http://schemas.microsoft.com/office/drawing/2014/main" id="{2CF431F8-36A3-C8EB-E6A3-C2D05C522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03" y="717852"/>
            <a:ext cx="4695175" cy="5289248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3BF60C8-AD9E-94DF-220B-8E5244737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7391"/>
              </p:ext>
            </p:extLst>
          </p:nvPr>
        </p:nvGraphicFramePr>
        <p:xfrm>
          <a:off x="534537" y="1364776"/>
          <a:ext cx="6331336" cy="4819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08676">
                  <a:extLst>
                    <a:ext uri="{9D8B030D-6E8A-4147-A177-3AD203B41FA5}">
                      <a16:colId xmlns:a16="http://schemas.microsoft.com/office/drawing/2014/main" val="3070986697"/>
                    </a:ext>
                  </a:extLst>
                </a:gridCol>
                <a:gridCol w="3222660">
                  <a:extLst>
                    <a:ext uri="{9D8B030D-6E8A-4147-A177-3AD203B41FA5}">
                      <a16:colId xmlns:a16="http://schemas.microsoft.com/office/drawing/2014/main" val="72632991"/>
                    </a:ext>
                  </a:extLst>
                </a:gridCol>
              </a:tblGrid>
              <a:tr h="32925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1" i="0" err="1">
                          <a:effectLst/>
                          <a:latin typeface="Cambria"/>
                        </a:rPr>
                        <a:t>Findings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1" i="0" dirty="0" err="1">
                          <a:effectLst/>
                          <a:latin typeface="Cambria"/>
                        </a:rPr>
                        <a:t>Response</a:t>
                      </a:r>
                      <a:r>
                        <a:rPr lang="fr-FR" sz="1600" b="1" i="0" dirty="0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94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 err="1">
                          <a:effectLst/>
                          <a:latin typeface="Cambria"/>
                        </a:rPr>
                        <a:t>Vacancy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for </a:t>
                      </a:r>
                      <a:r>
                        <a:rPr lang="fr-FR" sz="1600" b="0" i="0" dirty="0" err="1">
                          <a:effectLst/>
                          <a:latin typeface="Cambria"/>
                        </a:rPr>
                        <a:t>young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people </a:t>
                      </a:r>
                      <a:r>
                        <a:rPr lang="fr-FR" sz="1600" b="0" i="0" dirty="0" err="1">
                          <a:effectLst/>
                          <a:latin typeface="Cambria"/>
                        </a:rPr>
                        <a:t>waiting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for a place in classes 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>
                          <a:effectLst/>
                          <a:latin typeface="Cambria"/>
                        </a:rPr>
                        <a:t>French classes and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activities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 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endParaRPr lang="fr-FR" sz="1600" b="0" i="0" dirty="0">
                        <a:effectLst/>
                        <a:latin typeface="Cambria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31847"/>
                  </a:ext>
                </a:extLst>
              </a:tr>
              <a:tr h="76141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600" b="0" i="0" dirty="0">
                          <a:effectLst/>
                          <a:latin typeface="Cambria"/>
                        </a:rPr>
                        <a:t>Communication problems 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>
                          <a:effectLst/>
                          <a:latin typeface="Cambria"/>
                        </a:rPr>
                        <a:t>French classes 4 times a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week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>
                          <a:effectLst/>
                          <a:latin typeface="Cambria"/>
                        </a:rPr>
                        <a:t>Summer camp (3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weeks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 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with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French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lessons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and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activities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every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days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)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520265"/>
                  </a:ext>
                </a:extLst>
              </a:tr>
              <a:tr h="76141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err="1">
                          <a:effectLst/>
                          <a:latin typeface="Cambria"/>
                        </a:rPr>
                        <a:t>Comparison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and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misunderstanding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between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asylum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seekers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  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endParaRPr lang="fr-FR" sz="1600" b="0" i="0" dirty="0">
                        <a:effectLst/>
                        <a:latin typeface="Cambria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>
                          <a:effectLst/>
                          <a:latin typeface="Cambria"/>
                        </a:rPr>
                        <a:t>Opportunity to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explain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their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different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statuses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.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Search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for solutions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with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the permanent staff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817042"/>
                  </a:ext>
                </a:extLst>
              </a:tr>
              <a:tr h="9877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err="1">
                          <a:effectLst/>
                          <a:latin typeface="Cambria"/>
                        </a:rPr>
                        <a:t>Competition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for the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same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work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placements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between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young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refugees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and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other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young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people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who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are more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integrated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in Luxembourg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>
                          <a:effectLst/>
                          <a:latin typeface="Cambria"/>
                        </a:rPr>
                        <a:t>Coaching: help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with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identifying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career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options, help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with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CVs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and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covering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letters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,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preparation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for tests and interviews 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134000"/>
                  </a:ext>
                </a:extLst>
              </a:tr>
              <a:tr h="119356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err="1">
                          <a:effectLst/>
                          <a:latin typeface="Cambria"/>
                        </a:rPr>
                        <a:t>Slowing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down of the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integration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process due to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prolonged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stays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in accommodation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facilities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,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sometimes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geographically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distant and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isolated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err="1">
                          <a:effectLst/>
                          <a:latin typeface="Cambria"/>
                        </a:rPr>
                        <a:t>Offer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to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take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part in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Motiro's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activities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 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>
                          <a:effectLst/>
                          <a:latin typeface="Cambria"/>
                        </a:rPr>
                        <a:t>Regular contact </a:t>
                      </a:r>
                      <a:r>
                        <a:rPr lang="fr-FR" sz="1600" b="0" i="0" err="1">
                          <a:effectLst/>
                          <a:latin typeface="Cambria"/>
                        </a:rPr>
                        <a:t>with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accommodation teams.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fr-FR" sz="1600" b="0" i="0" dirty="0" err="1">
                          <a:effectLst/>
                          <a:latin typeface="Cambria"/>
                        </a:rPr>
                        <a:t>Personalised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 follow-up (+/- 5 times a </a:t>
                      </a:r>
                      <a:r>
                        <a:rPr lang="fr-FR" sz="1600" b="0" i="0" dirty="0" err="1">
                          <a:effectLst/>
                          <a:latin typeface="Cambria"/>
                        </a:rPr>
                        <a:t>year</a:t>
                      </a:r>
                      <a:r>
                        <a:rPr lang="fr-FR" sz="1600" b="0" i="0" dirty="0">
                          <a:effectLst/>
                          <a:latin typeface="Cambria"/>
                        </a:rPr>
                        <a:t>) </a:t>
                      </a: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endParaRPr lang="fr-FR" sz="1600" b="0" i="0" dirty="0">
                        <a:effectLst/>
                        <a:latin typeface="Cambria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09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879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128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MOTIRÕ (with the support of AMIF)  A project which, through a variety of activities for about 240 young refuges, provides social support and helps to improve mental health.</vt:lpstr>
      <vt:lpstr>     KARIBUNI (with the support of Œuvre Grande-Duchesse Charlotte) A project to support for about 100 young asylum seekers aged 13 to 24 on the road to sclararization.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collaborate to achieve regional &amp; country communication objectives?</dc:title>
  <dc:creator>Nale Barbieri</dc:creator>
  <cp:lastModifiedBy>Patricia Jamar</cp:lastModifiedBy>
  <cp:revision>484</cp:revision>
  <dcterms:created xsi:type="dcterms:W3CDTF">2023-10-23T09:32:02Z</dcterms:created>
  <dcterms:modified xsi:type="dcterms:W3CDTF">2025-06-02T16:23:16Z</dcterms:modified>
</cp:coreProperties>
</file>