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7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B91"/>
    <a:srgbClr val="1BA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8" autoAdjust="0"/>
    <p:restoredTop sz="89950" autoAdjust="0"/>
  </p:normalViewPr>
  <p:slideViewPr>
    <p:cSldViewPr snapToGrid="0">
      <p:cViewPr>
        <p:scale>
          <a:sx n="60" d="100"/>
          <a:sy n="60" d="100"/>
        </p:scale>
        <p:origin x="212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3180969bb399be418435871309b6b0802d75dc75a53d95399c2adbbd1c4b852a::" providerId="AD" clId="Web-{5F70D244-77E2-6F4A-577A-4252B72D202D}"/>
    <pc:docChg chg="modSld">
      <pc:chgData name="Usuario invitado" userId="S::urn:spo:anon#3180969bb399be418435871309b6b0802d75dc75a53d95399c2adbbd1c4b852a::" providerId="AD" clId="Web-{5F70D244-77E2-6F4A-577A-4252B72D202D}" dt="2025-04-08T12:13:17.779" v="25" actId="20577"/>
      <pc:docMkLst>
        <pc:docMk/>
      </pc:docMkLst>
      <pc:sldChg chg="modSp">
        <pc:chgData name="Usuario invitado" userId="S::urn:spo:anon#3180969bb399be418435871309b6b0802d75dc75a53d95399c2adbbd1c4b852a::" providerId="AD" clId="Web-{5F70D244-77E2-6F4A-577A-4252B72D202D}" dt="2025-04-08T12:13:17.779" v="25" actId="20577"/>
        <pc:sldMkLst>
          <pc:docMk/>
          <pc:sldMk cId="3937798208" sldId="269"/>
        </pc:sldMkLst>
        <pc:graphicFrameChg chg="modGraphic">
          <ac:chgData name="Usuario invitado" userId="S::urn:spo:anon#3180969bb399be418435871309b6b0802d75dc75a53d95399c2adbbd1c4b852a::" providerId="AD" clId="Web-{5F70D244-77E2-6F4A-577A-4252B72D202D}" dt="2025-04-08T12:13:17.779" v="25" actId="20577"/>
          <ac:graphicFrameMkLst>
            <pc:docMk/>
            <pc:sldMk cId="3937798208" sldId="269"/>
            <ac:graphicFrameMk id="20" creationId="{EC34CC63-ECF8-F128-BBC7-A33881B21BB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6DF79-5A9B-43B8-9760-BE8027601E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36E70-6999-4B95-B670-8E976BD06E22}">
      <dgm:prSet/>
      <dgm:spPr/>
      <dgm:t>
        <a:bodyPr/>
        <a:lstStyle/>
        <a:p>
          <a:r>
            <a:rPr lang="en-US" b="1" dirty="0"/>
            <a:t>Lessons learned:</a:t>
          </a:r>
          <a:endParaRPr lang="en-US" dirty="0"/>
        </a:p>
      </dgm:t>
    </dgm:pt>
    <dgm:pt modelId="{4397C7DB-45E8-4ACD-B9D0-61603C416001}" type="parTrans" cxnId="{C41ACC81-4ECE-4AAD-B8BB-4334245CF2FF}">
      <dgm:prSet/>
      <dgm:spPr/>
      <dgm:t>
        <a:bodyPr/>
        <a:lstStyle/>
        <a:p>
          <a:endParaRPr lang="en-US"/>
        </a:p>
      </dgm:t>
    </dgm:pt>
    <dgm:pt modelId="{73AB802F-831D-4784-B03E-B68688D92E32}" type="sibTrans" cxnId="{C41ACC81-4ECE-4AAD-B8BB-4334245CF2FF}">
      <dgm:prSet/>
      <dgm:spPr/>
      <dgm:t>
        <a:bodyPr/>
        <a:lstStyle/>
        <a:p>
          <a:endParaRPr lang="en-US"/>
        </a:p>
      </dgm:t>
    </dgm:pt>
    <dgm:pt modelId="{74831B27-FE50-4FF9-A2BF-5F7414CAC999}">
      <dgm:prSet/>
      <dgm:spPr/>
      <dgm:t>
        <a:bodyPr/>
        <a:lstStyle/>
        <a:p>
          <a:r>
            <a:rPr lang="en-US" dirty="0"/>
            <a:t>Share experiences &amp; build reflection over intervention</a:t>
          </a:r>
        </a:p>
      </dgm:t>
    </dgm:pt>
    <dgm:pt modelId="{91D5F477-9301-4DBD-A224-B59DB5B63774}" type="parTrans" cxnId="{E5F57D6A-33DA-41D6-9CC0-BC64A1DFB8AF}">
      <dgm:prSet/>
      <dgm:spPr/>
      <dgm:t>
        <a:bodyPr/>
        <a:lstStyle/>
        <a:p>
          <a:endParaRPr lang="en-US"/>
        </a:p>
      </dgm:t>
    </dgm:pt>
    <dgm:pt modelId="{DDAF1A9A-2DC8-4035-86D1-AE7FDF0B4463}" type="sibTrans" cxnId="{E5F57D6A-33DA-41D6-9CC0-BC64A1DFB8AF}">
      <dgm:prSet/>
      <dgm:spPr/>
      <dgm:t>
        <a:bodyPr/>
        <a:lstStyle/>
        <a:p>
          <a:endParaRPr lang="en-US"/>
        </a:p>
      </dgm:t>
    </dgm:pt>
    <dgm:pt modelId="{713C71C7-51AC-484F-AD64-B65FD3AA50ED}">
      <dgm:prSet/>
      <dgm:spPr/>
      <dgm:t>
        <a:bodyPr/>
        <a:lstStyle/>
        <a:p>
          <a:r>
            <a:rPr lang="en-US" dirty="0"/>
            <a:t>Develop</a:t>
          </a:r>
          <a:r>
            <a:rPr lang="en-US" i="0" baseline="0" dirty="0"/>
            <a:t> apostolic </a:t>
          </a:r>
          <a:r>
            <a:rPr lang="en-US" b="0" i="0" baseline="0" dirty="0"/>
            <a:t>body &amp; allia</a:t>
          </a:r>
          <a:r>
            <a:rPr lang="en-US" dirty="0"/>
            <a:t>nces</a:t>
          </a:r>
        </a:p>
      </dgm:t>
    </dgm:pt>
    <dgm:pt modelId="{D2D09C3C-CE5F-49F0-8E3C-2B9BCA75CC1E}" type="parTrans" cxnId="{2560D1B9-5762-4530-A455-F4A1ACA2D83B}">
      <dgm:prSet/>
      <dgm:spPr/>
      <dgm:t>
        <a:bodyPr/>
        <a:lstStyle/>
        <a:p>
          <a:endParaRPr lang="en-US"/>
        </a:p>
      </dgm:t>
    </dgm:pt>
    <dgm:pt modelId="{283EE0AF-DF0B-41BD-A6F1-5644C5B7256C}" type="sibTrans" cxnId="{2560D1B9-5762-4530-A455-F4A1ACA2D83B}">
      <dgm:prSet/>
      <dgm:spPr/>
      <dgm:t>
        <a:bodyPr/>
        <a:lstStyle/>
        <a:p>
          <a:endParaRPr lang="en-US"/>
        </a:p>
      </dgm:t>
    </dgm:pt>
    <dgm:pt modelId="{46661EC5-6027-4403-BEDC-0343B0EB0882}">
      <dgm:prSet/>
      <dgm:spPr/>
      <dgm:t>
        <a:bodyPr/>
        <a:lstStyle/>
        <a:p>
          <a:r>
            <a:rPr lang="en-US" dirty="0"/>
            <a:t>Strengthen</a:t>
          </a:r>
          <a:r>
            <a:rPr lang="en-US" b="0" i="0" baseline="0" dirty="0"/>
            <a:t> core values &amp; common model of accompaniment</a:t>
          </a:r>
          <a:endParaRPr lang="en-US" dirty="0"/>
        </a:p>
      </dgm:t>
    </dgm:pt>
    <dgm:pt modelId="{C83FAD83-5136-4A0E-8C17-968DE280FB40}" type="parTrans" cxnId="{55405421-42E9-485A-B7AF-C2EA6BE2798E}">
      <dgm:prSet/>
      <dgm:spPr/>
      <dgm:t>
        <a:bodyPr/>
        <a:lstStyle/>
        <a:p>
          <a:endParaRPr lang="en-US"/>
        </a:p>
      </dgm:t>
    </dgm:pt>
    <dgm:pt modelId="{10644427-56AA-4359-93C6-7ADA1183A16F}" type="sibTrans" cxnId="{55405421-42E9-485A-B7AF-C2EA6BE2798E}">
      <dgm:prSet/>
      <dgm:spPr/>
      <dgm:t>
        <a:bodyPr/>
        <a:lstStyle/>
        <a:p>
          <a:endParaRPr lang="en-US"/>
        </a:p>
      </dgm:t>
    </dgm:pt>
    <dgm:pt modelId="{0A7750A6-4087-4BE5-B24B-714322402D0F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Staff care and skilling</a:t>
          </a:r>
        </a:p>
      </dgm:t>
    </dgm:pt>
    <dgm:pt modelId="{1F2FB633-8FF0-42B1-9ADB-428E90032787}" type="parTrans" cxnId="{7BA80AB0-0B15-46B0-A411-0B9C77BB2393}">
      <dgm:prSet/>
      <dgm:spPr/>
    </dgm:pt>
    <dgm:pt modelId="{76F787C5-F5BE-4F51-A4E2-FDE5258A33AD}" type="sibTrans" cxnId="{7BA80AB0-0B15-46B0-A411-0B9C77BB2393}">
      <dgm:prSet/>
      <dgm:spPr/>
    </dgm:pt>
    <dgm:pt modelId="{8F930E5F-25A3-48E2-B660-EBAE41E43E68}" type="pres">
      <dgm:prSet presAssocID="{00B6DF79-5A9B-43B8-9760-BE8027601E08}" presName="linear" presStyleCnt="0">
        <dgm:presLayoutVars>
          <dgm:animLvl val="lvl"/>
          <dgm:resizeHandles val="exact"/>
        </dgm:presLayoutVars>
      </dgm:prSet>
      <dgm:spPr/>
    </dgm:pt>
    <dgm:pt modelId="{BEC5818B-01CD-4818-99D6-88AB8B2B47A6}" type="pres">
      <dgm:prSet presAssocID="{4A536E70-6999-4B95-B670-8E976BD06E2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EA9BA66-59B0-4AD9-AA18-E1C8DDBFBB5F}" type="pres">
      <dgm:prSet presAssocID="{4A536E70-6999-4B95-B670-8E976BD06E2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5405421-42E9-485A-B7AF-C2EA6BE2798E}" srcId="{4A536E70-6999-4B95-B670-8E976BD06E22}" destId="{46661EC5-6027-4403-BEDC-0343B0EB0882}" srcOrd="2" destOrd="0" parTransId="{C83FAD83-5136-4A0E-8C17-968DE280FB40}" sibTransId="{10644427-56AA-4359-93C6-7ADA1183A16F}"/>
    <dgm:cxn modelId="{A7FD3A2D-4E6C-45E2-A6BA-F24DF28308DD}" type="presOf" srcId="{0A7750A6-4087-4BE5-B24B-714322402D0F}" destId="{FEA9BA66-59B0-4AD9-AA18-E1C8DDBFBB5F}" srcOrd="0" destOrd="3" presId="urn:microsoft.com/office/officeart/2005/8/layout/vList2"/>
    <dgm:cxn modelId="{5FD48446-A70F-4A8B-8349-81C8E01A0C76}" type="presOf" srcId="{4A536E70-6999-4B95-B670-8E976BD06E22}" destId="{BEC5818B-01CD-4818-99D6-88AB8B2B47A6}" srcOrd="0" destOrd="0" presId="urn:microsoft.com/office/officeart/2005/8/layout/vList2"/>
    <dgm:cxn modelId="{E5F57D6A-33DA-41D6-9CC0-BC64A1DFB8AF}" srcId="{4A536E70-6999-4B95-B670-8E976BD06E22}" destId="{74831B27-FE50-4FF9-A2BF-5F7414CAC999}" srcOrd="0" destOrd="0" parTransId="{91D5F477-9301-4DBD-A224-B59DB5B63774}" sibTransId="{DDAF1A9A-2DC8-4035-86D1-AE7FDF0B4463}"/>
    <dgm:cxn modelId="{10DAAB81-6EC0-49AA-83FC-38725F93CFF5}" type="presOf" srcId="{713C71C7-51AC-484F-AD64-B65FD3AA50ED}" destId="{FEA9BA66-59B0-4AD9-AA18-E1C8DDBFBB5F}" srcOrd="0" destOrd="1" presId="urn:microsoft.com/office/officeart/2005/8/layout/vList2"/>
    <dgm:cxn modelId="{C41ACC81-4ECE-4AAD-B8BB-4334245CF2FF}" srcId="{00B6DF79-5A9B-43B8-9760-BE8027601E08}" destId="{4A536E70-6999-4B95-B670-8E976BD06E22}" srcOrd="0" destOrd="0" parTransId="{4397C7DB-45E8-4ACD-B9D0-61603C416001}" sibTransId="{73AB802F-831D-4784-B03E-B68688D92E32}"/>
    <dgm:cxn modelId="{88086C8B-DEFC-43F1-BDB6-4CA705AF35EE}" type="presOf" srcId="{46661EC5-6027-4403-BEDC-0343B0EB0882}" destId="{FEA9BA66-59B0-4AD9-AA18-E1C8DDBFBB5F}" srcOrd="0" destOrd="2" presId="urn:microsoft.com/office/officeart/2005/8/layout/vList2"/>
    <dgm:cxn modelId="{DFEF7799-D8B4-460D-AAA9-7E2CFEC5B83C}" type="presOf" srcId="{74831B27-FE50-4FF9-A2BF-5F7414CAC999}" destId="{FEA9BA66-59B0-4AD9-AA18-E1C8DDBFBB5F}" srcOrd="0" destOrd="0" presId="urn:microsoft.com/office/officeart/2005/8/layout/vList2"/>
    <dgm:cxn modelId="{1029A8A3-E9C7-4FC2-8BD6-B4B9A28E2EBC}" type="presOf" srcId="{00B6DF79-5A9B-43B8-9760-BE8027601E08}" destId="{8F930E5F-25A3-48E2-B660-EBAE41E43E68}" srcOrd="0" destOrd="0" presId="urn:microsoft.com/office/officeart/2005/8/layout/vList2"/>
    <dgm:cxn modelId="{7BA80AB0-0B15-46B0-A411-0B9C77BB2393}" srcId="{4A536E70-6999-4B95-B670-8E976BD06E22}" destId="{0A7750A6-4087-4BE5-B24B-714322402D0F}" srcOrd="3" destOrd="0" parTransId="{1F2FB633-8FF0-42B1-9ADB-428E90032787}" sibTransId="{76F787C5-F5BE-4F51-A4E2-FDE5258A33AD}"/>
    <dgm:cxn modelId="{2560D1B9-5762-4530-A455-F4A1ACA2D83B}" srcId="{4A536E70-6999-4B95-B670-8E976BD06E22}" destId="{713C71C7-51AC-484F-AD64-B65FD3AA50ED}" srcOrd="1" destOrd="0" parTransId="{D2D09C3C-CE5F-49F0-8E3C-2B9BCA75CC1E}" sibTransId="{283EE0AF-DF0B-41BD-A6F1-5644C5B7256C}"/>
    <dgm:cxn modelId="{F3726B17-1D45-4B62-A697-55400F21E1BE}" type="presParOf" srcId="{8F930E5F-25A3-48E2-B660-EBAE41E43E68}" destId="{BEC5818B-01CD-4818-99D6-88AB8B2B47A6}" srcOrd="0" destOrd="0" presId="urn:microsoft.com/office/officeart/2005/8/layout/vList2"/>
    <dgm:cxn modelId="{85A44D48-6782-47E8-8959-D16AE25C239C}" type="presParOf" srcId="{8F930E5F-25A3-48E2-B660-EBAE41E43E68}" destId="{FEA9BA66-59B0-4AD9-AA18-E1C8DDBFBB5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818B-01CD-4818-99D6-88AB8B2B47A6}">
      <dsp:nvSpPr>
        <dsp:cNvPr id="0" name=""/>
        <dsp:cNvSpPr/>
      </dsp:nvSpPr>
      <dsp:spPr>
        <a:xfrm>
          <a:off x="0" y="204484"/>
          <a:ext cx="650594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Lessons learned:</a:t>
          </a:r>
          <a:endParaRPr lang="en-US" sz="2700" kern="1200" dirty="0"/>
        </a:p>
      </dsp:txBody>
      <dsp:txXfrm>
        <a:off x="31613" y="236097"/>
        <a:ext cx="6442720" cy="584369"/>
      </dsp:txXfrm>
    </dsp:sp>
    <dsp:sp modelId="{FEA9BA66-59B0-4AD9-AA18-E1C8DDBFBB5F}">
      <dsp:nvSpPr>
        <dsp:cNvPr id="0" name=""/>
        <dsp:cNvSpPr/>
      </dsp:nvSpPr>
      <dsp:spPr>
        <a:xfrm>
          <a:off x="0" y="852079"/>
          <a:ext cx="6505946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Share experiences &amp; build reflection over intervention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Develop</a:t>
          </a:r>
          <a:r>
            <a:rPr lang="en-US" sz="2100" i="0" kern="1200" baseline="0" dirty="0"/>
            <a:t> apostolic </a:t>
          </a:r>
          <a:r>
            <a:rPr lang="en-US" sz="2100" b="0" i="0" kern="1200" baseline="0" dirty="0"/>
            <a:t>body &amp; allia</a:t>
          </a:r>
          <a:r>
            <a:rPr lang="en-US" sz="2100" kern="1200" dirty="0"/>
            <a:t>nces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Strengthen</a:t>
          </a:r>
          <a:r>
            <a:rPr lang="en-US" sz="2100" b="0" i="0" kern="1200" baseline="0" dirty="0"/>
            <a:t> core values &amp; common model of accompaniment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Calibri Light" panose="020F0302020204030204"/>
            </a:rPr>
            <a:t>Staff care and skilling</a:t>
          </a:r>
        </a:p>
      </dsp:txBody>
      <dsp:txXfrm>
        <a:off x="0" y="852079"/>
        <a:ext cx="6505946" cy="1732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7ECE1-02F9-435F-826D-267C601A472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271E-38DB-4CD9-82C1-069C05E7BFD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5AE5-7336-A71A-07C7-19B4D5938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C7FE8-8443-4494-E42E-561E31EE1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233B9-1E8D-FCFA-AD18-CD86BF9F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C9CAA-4064-0F44-DFB5-01FAAA31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B5F7-0E30-A5D5-F8EA-45C35C36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8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FF83-16E9-8C0A-2618-A64F027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32259-0B4C-B756-F807-B66F9D6F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0B94A-FD7D-38C0-D799-4374D4D3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BC4B-7C17-8C3B-F850-5F983E40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50AD-E69B-5E32-097E-FD2DF288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B3C0C-E349-C327-7C23-0B599A5A0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08459-65A9-44F2-3C7F-42AD037B4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3A09-330F-989D-B9EF-85F68105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6A3AC-E366-A33C-52CB-207DF3D9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622F-6927-DB18-63ED-75BE924B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834D-EBA9-F31D-3496-6BAB836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E5EB-1295-91C6-2388-AB484FB21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16CE9-0AE2-A8D6-64CF-B3EA341F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980F-6FA1-961D-CE46-CE080DDA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A355-ECB8-1986-5536-041EAF2E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AF0C-AA81-C5AA-4741-94BD0BE1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64CD-7EC9-161D-47B4-84388AF4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E978-574A-C2AC-084C-069B3A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0EDBD-AF96-4D32-F103-E50046FD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ECE6-4747-32AC-EF21-854F09B9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E532-FC2B-04CC-C680-01D1BD0C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36F9-D08B-B37F-ABAE-638E29383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3BC5A-4401-45EB-9374-699DF1E14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951F1-6063-076B-7258-B8E2B07A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2A656-80A0-046B-65E9-81778D1E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A544F-1962-32BC-2C76-874975F3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FF34-1C5C-A7E4-A371-D9911468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78778-75E0-D8D9-4B50-3F22C52E5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35ED6-DABC-B7EE-B36F-6279196CA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27CA2-17DF-234D-1045-DEACDDE81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C8185-6795-2622-0A78-BE8202EB0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A93A7-4D64-A943-8497-E387BA88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F822E-5A75-6360-7463-D9B5FF5E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36401-488A-AE49-9998-2053BE45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97AF-D00F-1BA9-F589-A38DA18A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6C5AA-5330-DF37-B56D-B5A2ADD5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9EDB-2ADD-E96E-9659-F58CBE07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DA27F-C9B5-4E24-BE7E-CD1C61D7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7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96BF3-61FC-4B2D-BE46-A8BC8141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12F55-8DD3-779B-C353-98A232EF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5AFD4-DFD6-1CE4-5B06-3C841BF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77BA-D753-E6A7-382F-8182710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CDD4-02EE-CDFA-7549-8D67D9E1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B621E-A03B-08B7-2023-5538AF4B6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190C-6067-29AA-FFF0-A12BC8B3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2C855-6CFC-479C-9F3D-D93A2117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D0D0B-A812-F466-24E3-A484C113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7E7C-C217-7A49-1C79-7D25173B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B975-F777-70EA-1855-3AC320C71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E8905-FEB0-3A51-2826-5FAEE29BC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3549A-D078-5910-183E-3013FAD4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2EE9E-F64A-532E-B7C6-4E98ED18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1E0F4-4389-CD3D-A1B6-C96777F8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22076-DDF1-0A7B-4C25-66F81D55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0651-97C6-D159-98ED-94FEC931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8521-A20B-B58D-CFBC-1F4808E80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9FC3-AD36-451E-BA79-0BF9948E325E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59999-FF14-AE39-CD67-0838DF20F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4EB7-8999-B294-6FA2-E0D78AB4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79DF05-BA7E-6223-62B2-461BBE7A63FF}"/>
              </a:ext>
            </a:extLst>
          </p:cNvPr>
          <p:cNvCxnSpPr/>
          <p:nvPr/>
        </p:nvCxnSpPr>
        <p:spPr>
          <a:xfrm>
            <a:off x="449179" y="6018195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00D94A06-E04C-64E8-A86A-CC6F318E0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1778" y="6175945"/>
            <a:ext cx="2054790" cy="5246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6E02E83C-B4F8-A6FF-70A2-6E7225A8FE3C}"/>
              </a:ext>
            </a:extLst>
          </p:cNvPr>
          <p:cNvSpPr txBox="1">
            <a:spLocks/>
          </p:cNvSpPr>
          <p:nvPr/>
        </p:nvSpPr>
        <p:spPr>
          <a:xfrm>
            <a:off x="679052" y="268739"/>
            <a:ext cx="5337700" cy="57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Hospitality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1BAAB06-45CF-4B80-4651-7A1B662A13D0}"/>
              </a:ext>
            </a:extLst>
          </p:cNvPr>
          <p:cNvSpPr txBox="1">
            <a:spLocks/>
          </p:cNvSpPr>
          <p:nvPr/>
        </p:nvSpPr>
        <p:spPr>
          <a:xfrm>
            <a:off x="679052" y="791737"/>
            <a:ext cx="5268265" cy="514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28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2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0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u="none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tabLst/>
              <a:defRPr/>
            </a:pPr>
            <a:endParaRPr lang="en-US" sz="1600" dirty="0">
              <a:latin typeface="Montserrat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tabLst/>
              <a:defRPr/>
            </a:pPr>
            <a:r>
              <a:rPr lang="en-US" sz="1600" dirty="0">
                <a:latin typeface="Montserrat"/>
              </a:rPr>
              <a:t>Heart and head for structured, sustainable and effective solidarity.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tabLst/>
              <a:defRPr/>
            </a:pPr>
            <a:r>
              <a:rPr lang="en-US" sz="1600" b="1" dirty="0">
                <a:latin typeface="Montserrat"/>
              </a:rPr>
              <a:t>2.000 people hosted in a network of 1.600 volunteers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tabLst/>
              <a:defRPr/>
            </a:pPr>
            <a:endParaRPr lang="en-US" sz="1600" b="1" dirty="0"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tabLst/>
              <a:defRPr/>
            </a:pPr>
            <a:r>
              <a:rPr lang="en-US" sz="1600" dirty="0">
                <a:latin typeface="Montserrat"/>
              </a:rPr>
              <a:t>Lessons Learned for building Hospitality projects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Montserrat"/>
              </a:rPr>
              <a:t>Binding together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Montserrat"/>
              </a:rPr>
              <a:t>R</a:t>
            </a:r>
            <a:r>
              <a:rPr lang="es-ES" sz="1600" dirty="0" err="1">
                <a:latin typeface="Montserrat"/>
              </a:rPr>
              <a:t>ecognition</a:t>
            </a:r>
            <a:r>
              <a:rPr lang="es-ES" sz="1600" dirty="0">
                <a:latin typeface="Montserrat"/>
              </a:rPr>
              <a:t> </a:t>
            </a:r>
            <a:r>
              <a:rPr lang="es-ES" sz="1600" dirty="0" err="1">
                <a:latin typeface="Montserrat"/>
              </a:rPr>
              <a:t>of</a:t>
            </a:r>
            <a:r>
              <a:rPr lang="es-ES" sz="1600" dirty="0">
                <a:latin typeface="Montserrat"/>
              </a:rPr>
              <a:t> </a:t>
            </a:r>
            <a:r>
              <a:rPr lang="es-ES" sz="1600" dirty="0" err="1">
                <a:latin typeface="Montserrat"/>
              </a:rPr>
              <a:t>rights</a:t>
            </a:r>
            <a:r>
              <a:rPr lang="es-ES" sz="1600" dirty="0">
                <a:latin typeface="Montserrat"/>
              </a:rPr>
              <a:t> &amp; </a:t>
            </a:r>
            <a:r>
              <a:rPr lang="es-ES" sz="1600" dirty="0" err="1">
                <a:latin typeface="Montserrat"/>
              </a:rPr>
              <a:t>generation</a:t>
            </a:r>
            <a:r>
              <a:rPr lang="es-ES" sz="1600" dirty="0">
                <a:latin typeface="Montserrat"/>
              </a:rPr>
              <a:t> </a:t>
            </a:r>
            <a:r>
              <a:rPr lang="es-ES" sz="1600" dirty="0" err="1">
                <a:latin typeface="Montserrat"/>
              </a:rPr>
              <a:t>of</a:t>
            </a:r>
            <a:r>
              <a:rPr lang="es-ES" sz="1600" dirty="0">
                <a:latin typeface="Montserrat"/>
              </a:rPr>
              <a:t> </a:t>
            </a:r>
            <a:r>
              <a:rPr lang="es-ES" sz="1600" dirty="0" err="1">
                <a:latin typeface="Montserrat"/>
              </a:rPr>
              <a:t>opprotunities</a:t>
            </a:r>
            <a:r>
              <a:rPr lang="es-ES" sz="1600" dirty="0">
                <a:latin typeface="Montserrat"/>
              </a:rPr>
              <a:t> </a:t>
            </a:r>
            <a:endParaRPr lang="en-US" sz="1600" dirty="0">
              <a:latin typeface="Montserra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Montserrat"/>
              </a:rPr>
              <a:t>Networking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Montserrat"/>
              </a:rPr>
              <a:t>Encounter and reflection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Montserrat"/>
              </a:rPr>
              <a:t>Flexibility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Montserrat"/>
              </a:rPr>
              <a:t>Research and systematization</a:t>
            </a:r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E993564E-551C-994B-64F9-B6367482A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34" y="157435"/>
            <a:ext cx="4747891" cy="50365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E843B94-FBBC-1B63-82C3-629ADEE80708}"/>
              </a:ext>
            </a:extLst>
          </p:cNvPr>
          <p:cNvSpPr/>
          <p:nvPr/>
        </p:nvSpPr>
        <p:spPr>
          <a:xfrm>
            <a:off x="8136096" y="1294354"/>
            <a:ext cx="1096766" cy="47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Professional </a:t>
            </a:r>
            <a:r>
              <a:rPr lang="es-ES" sz="1400" b="1" dirty="0" err="1"/>
              <a:t>Team</a:t>
            </a:r>
            <a:endParaRPr lang="es-ES" sz="14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B404352-A2CD-B926-2118-4481D3C7BC37}"/>
              </a:ext>
            </a:extLst>
          </p:cNvPr>
          <p:cNvSpPr/>
          <p:nvPr/>
        </p:nvSpPr>
        <p:spPr>
          <a:xfrm>
            <a:off x="6831404" y="1893244"/>
            <a:ext cx="1304692" cy="479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Net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498D1E-CAFD-3C70-E38F-2E76321D0B83}"/>
              </a:ext>
            </a:extLst>
          </p:cNvPr>
          <p:cNvSpPr/>
          <p:nvPr/>
        </p:nvSpPr>
        <p:spPr>
          <a:xfrm>
            <a:off x="9232862" y="1893244"/>
            <a:ext cx="1304692" cy="479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err="1"/>
              <a:t>Institutional</a:t>
            </a:r>
            <a:r>
              <a:rPr lang="es-ES" sz="1400" b="1" dirty="0"/>
              <a:t> Framework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EBA662-CD2C-78FE-FD0B-9B8E3C915A01}"/>
              </a:ext>
            </a:extLst>
          </p:cNvPr>
          <p:cNvSpPr/>
          <p:nvPr/>
        </p:nvSpPr>
        <p:spPr>
          <a:xfrm>
            <a:off x="10764644" y="401173"/>
            <a:ext cx="1304692" cy="479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err="1"/>
              <a:t>Values</a:t>
            </a:r>
            <a:endParaRPr lang="es-ES" sz="14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AA48492-6ACD-FB94-23E7-33F8B411DCBB}"/>
              </a:ext>
            </a:extLst>
          </p:cNvPr>
          <p:cNvSpPr/>
          <p:nvPr/>
        </p:nvSpPr>
        <p:spPr>
          <a:xfrm>
            <a:off x="10075702" y="974568"/>
            <a:ext cx="1964978" cy="479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err="1"/>
              <a:t>Concepts</a:t>
            </a:r>
            <a:r>
              <a:rPr lang="es-ES" sz="1400" b="1" dirty="0"/>
              <a:t> &amp; </a:t>
            </a:r>
            <a:r>
              <a:rPr lang="es-ES" sz="1400" b="1" dirty="0" err="1"/>
              <a:t>principles</a:t>
            </a:r>
            <a:endParaRPr lang="es-ES" sz="1400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352A5BC-6A1A-E2DA-EF15-BABEB927B423}"/>
              </a:ext>
            </a:extLst>
          </p:cNvPr>
          <p:cNvSpPr/>
          <p:nvPr/>
        </p:nvSpPr>
        <p:spPr>
          <a:xfrm>
            <a:off x="7219937" y="3113026"/>
            <a:ext cx="908246" cy="409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err="1"/>
              <a:t>Migrant</a:t>
            </a:r>
            <a:r>
              <a:rPr lang="es-ES" sz="1400" b="1" dirty="0"/>
              <a:t> </a:t>
            </a:r>
            <a:r>
              <a:rPr lang="es-ES" sz="1400" b="1" dirty="0" err="1"/>
              <a:t>people</a:t>
            </a:r>
            <a:endParaRPr lang="es-ES" sz="14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1DB5EB8-5666-B21C-9C27-26E17EC71CE3}"/>
              </a:ext>
            </a:extLst>
          </p:cNvPr>
          <p:cNvSpPr/>
          <p:nvPr/>
        </p:nvSpPr>
        <p:spPr>
          <a:xfrm>
            <a:off x="9077112" y="3137908"/>
            <a:ext cx="1165458" cy="384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err="1"/>
              <a:t>Welcome</a:t>
            </a:r>
            <a:r>
              <a:rPr lang="es-ES" sz="1400" b="1" dirty="0"/>
              <a:t> </a:t>
            </a:r>
            <a:r>
              <a:rPr lang="es-ES" sz="1400" b="1" dirty="0" err="1"/>
              <a:t>Communities</a:t>
            </a:r>
            <a:endParaRPr lang="es-ES" sz="1400" b="1" dirty="0"/>
          </a:p>
        </p:txBody>
      </p:sp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4E51702F-20F7-4A9E-DC28-3E5F3CE19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3534" r="2758" b="32954"/>
          <a:stretch/>
        </p:blipFill>
        <p:spPr>
          <a:xfrm>
            <a:off x="5773735" y="3720092"/>
            <a:ext cx="6042591" cy="2417879"/>
          </a:xfrm>
          <a:prstGeom prst="rect">
            <a:avLst/>
          </a:prstGeom>
        </p:spPr>
      </p:pic>
      <p:pic>
        <p:nvPicPr>
          <p:cNvPr id="8" name="Imagen 7" descr="Icono&#10;&#10;Descripción generada automáticamente con confianza media">
            <a:extLst>
              <a:ext uri="{FF2B5EF4-FFF2-40B4-BE49-F238E27FC236}">
                <a16:creationId xmlns:a16="http://schemas.microsoft.com/office/drawing/2014/main" id="{F3C3A73A-211B-F30A-94C3-98FBB47788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37" y="6222267"/>
            <a:ext cx="1782283" cy="605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61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7B948-0818-D2C4-DE6E-C9EF567D9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D19A76-A3C4-6CF0-EEA6-6338042AB6A2}"/>
              </a:ext>
            </a:extLst>
          </p:cNvPr>
          <p:cNvCxnSpPr/>
          <p:nvPr/>
        </p:nvCxnSpPr>
        <p:spPr>
          <a:xfrm>
            <a:off x="449179" y="6018195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5D4CAD7B-F13C-5489-EB7A-2AEEEE4BA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1778" y="6175945"/>
            <a:ext cx="2054790" cy="5246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782D9471-1BFB-88BB-E1F2-9D179D3DA472}"/>
              </a:ext>
            </a:extLst>
          </p:cNvPr>
          <p:cNvSpPr txBox="1">
            <a:spLocks/>
          </p:cNvSpPr>
          <p:nvPr/>
        </p:nvSpPr>
        <p:spPr>
          <a:xfrm>
            <a:off x="679051" y="298603"/>
            <a:ext cx="10238090" cy="5412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Identity &amp; mission training in the Social Apostolate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79F2E1D-F966-4E07-14CA-EB34411EF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80708"/>
              </p:ext>
            </p:extLst>
          </p:nvPr>
        </p:nvGraphicFramePr>
        <p:xfrm>
          <a:off x="115044" y="822959"/>
          <a:ext cx="7317114" cy="1982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9038">
                  <a:extLst>
                    <a:ext uri="{9D8B030D-6E8A-4147-A177-3AD203B41FA5}">
                      <a16:colId xmlns:a16="http://schemas.microsoft.com/office/drawing/2014/main" val="3291585514"/>
                    </a:ext>
                  </a:extLst>
                </a:gridCol>
                <a:gridCol w="2369916">
                  <a:extLst>
                    <a:ext uri="{9D8B030D-6E8A-4147-A177-3AD203B41FA5}">
                      <a16:colId xmlns:a16="http://schemas.microsoft.com/office/drawing/2014/main" val="1967648666"/>
                    </a:ext>
                  </a:extLst>
                </a:gridCol>
                <a:gridCol w="2508160">
                  <a:extLst>
                    <a:ext uri="{9D8B030D-6E8A-4147-A177-3AD203B41FA5}">
                      <a16:colId xmlns:a16="http://schemas.microsoft.com/office/drawing/2014/main" val="1152994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 err="1">
                          <a:effectLst/>
                          <a:latin typeface="Montserrat Light" panose="020F0502020204030204" pitchFamily="2" charset="0"/>
                        </a:rPr>
                        <a:t>Identity</a:t>
                      </a:r>
                      <a:r>
                        <a:rPr lang="es-ES" sz="1600" b="1" u="none" strike="noStrike" dirty="0">
                          <a:effectLst/>
                          <a:latin typeface="Montserrat Light" panose="020F0502020204030204" pitchFamily="2" charset="0"/>
                        </a:rPr>
                        <a:t> &amp; </a:t>
                      </a:r>
                      <a:r>
                        <a:rPr lang="es-ES" sz="1600" b="1" u="none" strike="noStrike" dirty="0" err="1">
                          <a:effectLst/>
                          <a:latin typeface="Montserrat Light" panose="020F0502020204030204" pitchFamily="2" charset="0"/>
                        </a:rPr>
                        <a:t>Mission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Montserrat Light" panose="020F0502020204030204" pitchFamily="2" charset="0"/>
                        </a:rPr>
                        <a:t>Transversal Comp.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 err="1">
                          <a:effectLst/>
                          <a:latin typeface="Montserrat Light" panose="020F0502020204030204" pitchFamily="2" charset="0"/>
                        </a:rPr>
                        <a:t>Specific</a:t>
                      </a:r>
                      <a:r>
                        <a:rPr lang="es-ES" sz="1600" b="1" u="none" strike="noStrike" dirty="0">
                          <a:effectLst/>
                          <a:latin typeface="Montserrat Light" panose="020F0502020204030204" pitchFamily="2" charset="0"/>
                        </a:rPr>
                        <a:t> </a:t>
                      </a:r>
                      <a:r>
                        <a:rPr lang="es-ES" sz="1600" b="1" u="none" strike="noStrike" dirty="0" err="1">
                          <a:effectLst/>
                          <a:latin typeface="Montserrat Light" panose="020F0502020204030204" pitchFamily="2" charset="0"/>
                        </a:rPr>
                        <a:t>Competences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4313201"/>
                  </a:ext>
                </a:extLst>
              </a:tr>
              <a:tr h="49391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Identity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Advocacy</a:t>
                      </a:r>
                      <a:r>
                        <a:rPr lang="es-ES" sz="1600" b="0" u="none" strike="noStrike" dirty="0">
                          <a:effectLst/>
                          <a:latin typeface="Montserrat Light" panose="020F0502020204030204" pitchFamily="2" charset="0"/>
                        </a:rPr>
                        <a:t> in </a:t>
                      </a:r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Ignatian</a:t>
                      </a:r>
                      <a:r>
                        <a:rPr lang="es-ES" sz="1600" b="0" u="none" strike="noStrike" dirty="0">
                          <a:effectLst/>
                          <a:latin typeface="Montserrat Light" panose="020F0502020204030204" pitchFamily="2" charset="0"/>
                        </a:rPr>
                        <a:t> </a:t>
                      </a:r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Institutions</a:t>
                      </a:r>
                      <a:r>
                        <a:rPr lang="es-ES" sz="1600" b="0" u="none" strike="noStrike" dirty="0">
                          <a:effectLst/>
                          <a:latin typeface="Montserrat Light" panose="020F0502020204030204" pitchFamily="2" charset="0"/>
                        </a:rPr>
                        <a:t>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Psychosocial</a:t>
                      </a:r>
                      <a:r>
                        <a:rPr lang="es-ES" sz="1600" b="0" u="none" strike="noStrike" dirty="0">
                          <a:effectLst/>
                          <a:latin typeface="Montserrat Light" panose="020F0502020204030204" pitchFamily="2" charset="0"/>
                        </a:rPr>
                        <a:t> </a:t>
                      </a:r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intervention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5458545"/>
                  </a:ext>
                </a:extLst>
              </a:tr>
              <a:tr h="25057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Contemplation</a:t>
                      </a:r>
                      <a:r>
                        <a:rPr lang="es-ES" sz="1600" b="0" u="none" strike="noStrike" dirty="0">
                          <a:effectLst/>
                          <a:latin typeface="Montserrat Light" panose="020F0502020204030204" pitchFamily="2" charset="0"/>
                        </a:rPr>
                        <a:t> </a:t>
                      </a:r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of</a:t>
                      </a:r>
                      <a:r>
                        <a:rPr lang="es-ES" sz="1600" b="0" u="none" strike="noStrike" dirty="0">
                          <a:effectLst/>
                          <a:latin typeface="Montserrat Light" panose="020F0502020204030204" pitchFamily="2" charset="0"/>
                        </a:rPr>
                        <a:t> </a:t>
                      </a:r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reality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Safe</a:t>
                      </a:r>
                      <a:r>
                        <a:rPr lang="es-ES" sz="1600" b="0" u="none" strike="noStrike" dirty="0">
                          <a:effectLst/>
                          <a:latin typeface="Montserrat Light" panose="020F0502020204030204" pitchFamily="2" charset="0"/>
                        </a:rPr>
                        <a:t> </a:t>
                      </a:r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environment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Transculturality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9654864"/>
                  </a:ext>
                </a:extLst>
              </a:tr>
              <a:tr h="49391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Accompaniment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Organisational</a:t>
                      </a:r>
                      <a:r>
                        <a:rPr lang="en-US" sz="1600" b="0" u="none" strike="noStrike" dirty="0">
                          <a:effectLst/>
                          <a:latin typeface="Montserrat Light" panose="020F0502020204030204" pitchFamily="2" charset="0"/>
                        </a:rPr>
                        <a:t> Well-being &amp; </a:t>
                      </a:r>
                      <a:r>
                        <a:rPr lang="en-U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satff</a:t>
                      </a:r>
                      <a:r>
                        <a:rPr lang="en-US" sz="1600" b="0" u="none" strike="noStrike" dirty="0">
                          <a:effectLst/>
                          <a:latin typeface="Montserrat Light" panose="020F0502020204030204" pitchFamily="2" charset="0"/>
                        </a:rPr>
                        <a:t> care strategies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Antiracism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69337601"/>
                  </a:ext>
                </a:extLst>
              </a:tr>
              <a:tr h="25057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u="none" strike="noStrike">
                          <a:effectLst/>
                          <a:latin typeface="Montserrat Light" panose="020F0502020204030204" pitchFamily="2" charset="0"/>
                        </a:rPr>
                        <a:t>Ignatian Leadership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u="none" strike="noStrike" dirty="0">
                          <a:effectLst/>
                          <a:latin typeface="Montserrat Light" panose="020F0502020204030204" pitchFamily="2" charset="0"/>
                        </a:rPr>
                        <a:t>Legal </a:t>
                      </a:r>
                      <a:r>
                        <a:rPr lang="es-ES" sz="1600" b="0" u="none" strike="noStrike" dirty="0" err="1">
                          <a:effectLst/>
                          <a:latin typeface="Montserrat Light" panose="020F0502020204030204" pitchFamily="2" charset="0"/>
                        </a:rPr>
                        <a:t>frameworks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20F0502020204030204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3154300"/>
                  </a:ext>
                </a:extLst>
              </a:tr>
            </a:tbl>
          </a:graphicData>
        </a:graphic>
      </p:graphicFrame>
      <p:pic>
        <p:nvPicPr>
          <p:cNvPr id="5" name="Imagen 4" descr="Un grupo de personas en una plaza&#10;&#10;El contenido generado por IA puede ser incorrecto.">
            <a:extLst>
              <a:ext uri="{FF2B5EF4-FFF2-40B4-BE49-F238E27FC236}">
                <a16:creationId xmlns:a16="http://schemas.microsoft.com/office/drawing/2014/main" id="{86F22653-1D37-1A49-817B-28566F12D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-1" r="26144" b="24252"/>
          <a:stretch/>
        </p:blipFill>
        <p:spPr>
          <a:xfrm>
            <a:off x="6801684" y="1267558"/>
            <a:ext cx="5275272" cy="4124990"/>
          </a:xfrm>
          <a:prstGeom prst="rect">
            <a:avLst/>
          </a:prstGeom>
        </p:spPr>
      </p:pic>
      <p:pic>
        <p:nvPicPr>
          <p:cNvPr id="8" name="Imagen 7" descr="Icono&#10;&#10;Descripción generada automáticamente con confianza media">
            <a:extLst>
              <a:ext uri="{FF2B5EF4-FFF2-40B4-BE49-F238E27FC236}">
                <a16:creationId xmlns:a16="http://schemas.microsoft.com/office/drawing/2014/main" id="{649BCE9F-06F5-E490-1004-0D8454AE5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37" y="6135549"/>
            <a:ext cx="1782283" cy="6054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Text Placeholder 3">
            <a:extLst>
              <a:ext uri="{FF2B5EF4-FFF2-40B4-BE49-F238E27FC236}">
                <a16:creationId xmlns:a16="http://schemas.microsoft.com/office/drawing/2014/main" id="{EC34CC63-ECF8-F128-BBC7-A33881B21BB5}"/>
              </a:ext>
            </a:extLst>
          </p:cNvPr>
          <p:cNvGraphicFramePr/>
          <p:nvPr/>
        </p:nvGraphicFramePr>
        <p:xfrm>
          <a:off x="295738" y="3071291"/>
          <a:ext cx="6505946" cy="2789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3779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123</Words>
  <Application>Microsoft Office PowerPoint</Application>
  <PresentationFormat>Panorámica</PresentationFormat>
  <Paragraphs>38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collaborate to achieve regional &amp; country communication objectives?</dc:title>
  <dc:creator>Nale Barbieri</dc:creator>
  <cp:lastModifiedBy>Jaime Pons</cp:lastModifiedBy>
  <cp:revision>29</cp:revision>
  <dcterms:created xsi:type="dcterms:W3CDTF">2023-10-23T09:32:02Z</dcterms:created>
  <dcterms:modified xsi:type="dcterms:W3CDTF">2025-04-08T12:13:18Z</dcterms:modified>
</cp:coreProperties>
</file>