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B91"/>
    <a:srgbClr val="1BA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211AB7-70DF-8648-F95B-84298DB95901}" v="29" dt="2025-03-27T16:01:13.469"/>
    <p1510:client id="{93C5E1DD-9868-FF7A-97CC-FE8F10FFB7AA}" v="47" dt="2025-03-28T14:36:52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8" autoAdjust="0"/>
    <p:restoredTop sz="89950" autoAdjust="0"/>
  </p:normalViewPr>
  <p:slideViewPr>
    <p:cSldViewPr snapToGrid="0">
      <p:cViewPr varScale="1">
        <p:scale>
          <a:sx n="49" d="100"/>
          <a:sy n="49" d="100"/>
        </p:scale>
        <p:origin x="77" y="8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7A024-4195-457D-823C-DC463E0790BB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8B11F9-E135-4429-B83B-26262A52C219}">
      <dgm:prSet/>
      <dgm:spPr/>
      <dgm:t>
        <a:bodyPr/>
        <a:lstStyle/>
        <a:p>
          <a:r>
            <a:rPr lang="en-US" dirty="0"/>
            <a:t>This project, launched in 2023, aims to empower refugees and migrants by offering a comprehensive support system that includes:</a:t>
          </a:r>
        </a:p>
      </dgm:t>
    </dgm:pt>
    <dgm:pt modelId="{8B9984CA-A751-4ECC-B4CE-A60ABA958E13}" type="parTrans" cxnId="{6BA251AD-D878-4B28-9854-D549377CAC48}">
      <dgm:prSet/>
      <dgm:spPr/>
      <dgm:t>
        <a:bodyPr/>
        <a:lstStyle/>
        <a:p>
          <a:endParaRPr lang="en-US"/>
        </a:p>
      </dgm:t>
    </dgm:pt>
    <dgm:pt modelId="{FD4CC8F9-C25F-48CD-8E9D-13352FCCE058}" type="sibTrans" cxnId="{6BA251AD-D878-4B28-9854-D549377CAC48}">
      <dgm:prSet/>
      <dgm:spPr/>
      <dgm:t>
        <a:bodyPr/>
        <a:lstStyle/>
        <a:p>
          <a:endParaRPr lang="en-US"/>
        </a:p>
      </dgm:t>
    </dgm:pt>
    <dgm:pt modelId="{EFC4F786-53EC-40A8-B798-8CB927DAA5BA}">
      <dgm:prSet/>
      <dgm:spPr/>
      <dgm:t>
        <a:bodyPr/>
        <a:lstStyle/>
        <a:p>
          <a:r>
            <a:rPr lang="en-US" dirty="0"/>
            <a:t>Psychological support and legal counseling</a:t>
          </a:r>
        </a:p>
      </dgm:t>
    </dgm:pt>
    <dgm:pt modelId="{72567A71-2E6A-4134-9ADD-5E424CB547D8}" type="parTrans" cxnId="{67E66F0C-F0CD-442C-9C62-17A803B96801}">
      <dgm:prSet/>
      <dgm:spPr/>
      <dgm:t>
        <a:bodyPr/>
        <a:lstStyle/>
        <a:p>
          <a:endParaRPr lang="en-US"/>
        </a:p>
      </dgm:t>
    </dgm:pt>
    <dgm:pt modelId="{557B8ACD-4FBC-457F-BBA0-E2273384FF8F}" type="sibTrans" cxnId="{67E66F0C-F0CD-442C-9C62-17A803B96801}">
      <dgm:prSet/>
      <dgm:spPr/>
      <dgm:t>
        <a:bodyPr/>
        <a:lstStyle/>
        <a:p>
          <a:endParaRPr lang="en-US"/>
        </a:p>
      </dgm:t>
    </dgm:pt>
    <dgm:pt modelId="{B5E2AC67-475E-4636-9775-85EF03DC5BC8}">
      <dgm:prSet/>
      <dgm:spPr/>
      <dgm:t>
        <a:bodyPr/>
        <a:lstStyle/>
        <a:p>
          <a:r>
            <a:rPr lang="en-US" dirty="0"/>
            <a:t>Employment mediation and workplace rights workshops</a:t>
          </a:r>
        </a:p>
      </dgm:t>
    </dgm:pt>
    <dgm:pt modelId="{3C33390B-5866-4348-A2B8-EDE67133B760}" type="parTrans" cxnId="{84273ABB-5D0A-4D4B-8BF5-96F97F533185}">
      <dgm:prSet/>
      <dgm:spPr/>
      <dgm:t>
        <a:bodyPr/>
        <a:lstStyle/>
        <a:p>
          <a:endParaRPr lang="en-US"/>
        </a:p>
      </dgm:t>
    </dgm:pt>
    <dgm:pt modelId="{DC6A9B1C-2B88-4B3C-A80C-41276E173266}" type="sibTrans" cxnId="{84273ABB-5D0A-4D4B-8BF5-96F97F533185}">
      <dgm:prSet/>
      <dgm:spPr/>
      <dgm:t>
        <a:bodyPr/>
        <a:lstStyle/>
        <a:p>
          <a:endParaRPr lang="en-US"/>
        </a:p>
      </dgm:t>
    </dgm:pt>
    <dgm:pt modelId="{DAB45271-545D-4DFA-A9BA-A9F09D239156}">
      <dgm:prSet/>
      <dgm:spPr/>
      <dgm:t>
        <a:bodyPr/>
        <a:lstStyle/>
        <a:p>
          <a:r>
            <a:rPr lang="en-US" dirty="0"/>
            <a:t>Cultural mediation and language courses for better integration</a:t>
          </a:r>
        </a:p>
      </dgm:t>
    </dgm:pt>
    <dgm:pt modelId="{581B74BA-4F8A-4C07-955C-91945B5F4984}" type="parTrans" cxnId="{E71A5AF4-F10F-4E68-9F43-40C2BA772BB9}">
      <dgm:prSet/>
      <dgm:spPr/>
      <dgm:t>
        <a:bodyPr/>
        <a:lstStyle/>
        <a:p>
          <a:endParaRPr lang="en-US"/>
        </a:p>
      </dgm:t>
    </dgm:pt>
    <dgm:pt modelId="{7FFA0F18-9F00-4758-BDEF-BCA955D018AF}" type="sibTrans" cxnId="{E71A5AF4-F10F-4E68-9F43-40C2BA772BB9}">
      <dgm:prSet/>
      <dgm:spPr/>
      <dgm:t>
        <a:bodyPr/>
        <a:lstStyle/>
        <a:p>
          <a:endParaRPr lang="en-US"/>
        </a:p>
      </dgm:t>
    </dgm:pt>
    <dgm:pt modelId="{F6138D52-BED5-4F6A-A0A8-D36DF38E84D7}">
      <dgm:prSet/>
      <dgm:spPr/>
      <dgm:t>
        <a:bodyPr/>
        <a:lstStyle/>
        <a:p>
          <a:r>
            <a:rPr lang="en-US" dirty="0"/>
            <a:t>Skills recognition, vocational retraining and diploma validation</a:t>
          </a:r>
        </a:p>
      </dgm:t>
    </dgm:pt>
    <dgm:pt modelId="{12878A58-8256-472D-996E-B9BA4E67F72B}" type="parTrans" cxnId="{DE172010-4981-4FE0-A199-E5B6A7046E83}">
      <dgm:prSet/>
      <dgm:spPr/>
      <dgm:t>
        <a:bodyPr/>
        <a:lstStyle/>
        <a:p>
          <a:endParaRPr lang="en-US"/>
        </a:p>
      </dgm:t>
    </dgm:pt>
    <dgm:pt modelId="{D2FF6F83-FFB9-4EB5-B298-6187FBD00589}" type="sibTrans" cxnId="{DE172010-4981-4FE0-A199-E5B6A7046E83}">
      <dgm:prSet/>
      <dgm:spPr/>
      <dgm:t>
        <a:bodyPr/>
        <a:lstStyle/>
        <a:p>
          <a:endParaRPr lang="en-US"/>
        </a:p>
      </dgm:t>
    </dgm:pt>
    <dgm:pt modelId="{93FDEC61-C0C6-489C-9FC9-70CEE21F6DCD}">
      <dgm:prSet/>
      <dgm:spPr/>
      <dgm:t>
        <a:bodyPr/>
        <a:lstStyle/>
        <a:p>
          <a:pPr rtl="0"/>
          <a:r>
            <a:rPr lang="en-US" dirty="0"/>
            <a:t>One of the key strengths of this project is the collaboration between a diverse coalition of stakeholders, including private sector companies, </a:t>
          </a:r>
          <a:r>
            <a:rPr lang="en-US" dirty="0">
              <a:latin typeface="Calibri Light" panose="020F0302020204030204"/>
            </a:rPr>
            <a:t>and NGOs</a:t>
          </a:r>
          <a:r>
            <a:rPr lang="en-US" dirty="0"/>
            <a:t>. In partnership with UNHCR, we have created a model that not only addresses immediate needs but also supports long-term integration and career development. It helps people reclaim their dignity, build sustainable futures, and even pursue careers they once had—or dreamed of—in their home countries.</a:t>
          </a:r>
        </a:p>
      </dgm:t>
    </dgm:pt>
    <dgm:pt modelId="{13249AF4-D7A4-4615-AFC1-C516B0721CF2}" type="parTrans" cxnId="{785C2917-19CD-4828-AC05-E824C0914288}">
      <dgm:prSet/>
      <dgm:spPr/>
      <dgm:t>
        <a:bodyPr/>
        <a:lstStyle/>
        <a:p>
          <a:endParaRPr lang="en-US"/>
        </a:p>
      </dgm:t>
    </dgm:pt>
    <dgm:pt modelId="{388E088A-29F2-4A50-A455-51B417B3B74F}" type="sibTrans" cxnId="{785C2917-19CD-4828-AC05-E824C0914288}">
      <dgm:prSet/>
      <dgm:spPr/>
      <dgm:t>
        <a:bodyPr/>
        <a:lstStyle/>
        <a:p>
          <a:endParaRPr lang="en-US"/>
        </a:p>
      </dgm:t>
    </dgm:pt>
    <dgm:pt modelId="{EBE8E6B8-5F20-4A8E-90AB-9F581E6E199F}" type="pres">
      <dgm:prSet presAssocID="{60C7A024-4195-457D-823C-DC463E0790BB}" presName="Name0" presStyleCnt="0">
        <dgm:presLayoutVars>
          <dgm:dir/>
          <dgm:animLvl val="lvl"/>
          <dgm:resizeHandles val="exact"/>
        </dgm:presLayoutVars>
      </dgm:prSet>
      <dgm:spPr/>
    </dgm:pt>
    <dgm:pt modelId="{8D704796-7A5D-436A-AD2D-1E68E8A73AC8}" type="pres">
      <dgm:prSet presAssocID="{93FDEC61-C0C6-489C-9FC9-70CEE21F6DCD}" presName="boxAndChildren" presStyleCnt="0"/>
      <dgm:spPr/>
    </dgm:pt>
    <dgm:pt modelId="{8A72F734-D018-4DBE-A261-B3079570F8D7}" type="pres">
      <dgm:prSet presAssocID="{93FDEC61-C0C6-489C-9FC9-70CEE21F6DCD}" presName="parentTextBox" presStyleLbl="node1" presStyleIdx="0" presStyleCnt="2"/>
      <dgm:spPr/>
    </dgm:pt>
    <dgm:pt modelId="{ACB3D5B9-05A6-439A-98E7-F11FB008FC92}" type="pres">
      <dgm:prSet presAssocID="{FD4CC8F9-C25F-48CD-8E9D-13352FCCE058}" presName="sp" presStyleCnt="0"/>
      <dgm:spPr/>
    </dgm:pt>
    <dgm:pt modelId="{ED8D6F81-1AD5-4159-AE05-D7E5657DB86B}" type="pres">
      <dgm:prSet presAssocID="{5F8B11F9-E135-4429-B83B-26262A52C219}" presName="arrowAndChildren" presStyleCnt="0"/>
      <dgm:spPr/>
    </dgm:pt>
    <dgm:pt modelId="{74536518-D75F-4315-9D0B-C2E124D3DA4C}" type="pres">
      <dgm:prSet presAssocID="{5F8B11F9-E135-4429-B83B-26262A52C219}" presName="parentTextArrow" presStyleLbl="node1" presStyleIdx="0" presStyleCnt="2"/>
      <dgm:spPr/>
    </dgm:pt>
    <dgm:pt modelId="{64127042-FCE3-4CE2-99DE-A31C2552C79C}" type="pres">
      <dgm:prSet presAssocID="{5F8B11F9-E135-4429-B83B-26262A52C219}" presName="arrow" presStyleLbl="node1" presStyleIdx="1" presStyleCnt="2"/>
      <dgm:spPr/>
    </dgm:pt>
    <dgm:pt modelId="{A8A1F70E-17D1-4053-91D0-921EC4A76D9C}" type="pres">
      <dgm:prSet presAssocID="{5F8B11F9-E135-4429-B83B-26262A52C219}" presName="descendantArrow" presStyleCnt="0"/>
      <dgm:spPr/>
    </dgm:pt>
    <dgm:pt modelId="{367F9DAC-F88F-44CD-AE0C-97F44834B5DD}" type="pres">
      <dgm:prSet presAssocID="{EFC4F786-53EC-40A8-B798-8CB927DAA5BA}" presName="childTextArrow" presStyleLbl="fgAccFollowNode1" presStyleIdx="0" presStyleCnt="4">
        <dgm:presLayoutVars>
          <dgm:bulletEnabled val="1"/>
        </dgm:presLayoutVars>
      </dgm:prSet>
      <dgm:spPr/>
    </dgm:pt>
    <dgm:pt modelId="{C210F55A-AB06-49B5-AE8B-41E379DA8D7C}" type="pres">
      <dgm:prSet presAssocID="{B5E2AC67-475E-4636-9775-85EF03DC5BC8}" presName="childTextArrow" presStyleLbl="fgAccFollowNode1" presStyleIdx="1" presStyleCnt="4">
        <dgm:presLayoutVars>
          <dgm:bulletEnabled val="1"/>
        </dgm:presLayoutVars>
      </dgm:prSet>
      <dgm:spPr/>
    </dgm:pt>
    <dgm:pt modelId="{E216632C-1674-47B2-8BFE-6177249AC0E4}" type="pres">
      <dgm:prSet presAssocID="{DAB45271-545D-4DFA-A9BA-A9F09D239156}" presName="childTextArrow" presStyleLbl="fgAccFollowNode1" presStyleIdx="2" presStyleCnt="4">
        <dgm:presLayoutVars>
          <dgm:bulletEnabled val="1"/>
        </dgm:presLayoutVars>
      </dgm:prSet>
      <dgm:spPr/>
    </dgm:pt>
    <dgm:pt modelId="{6CD9DB71-E12B-4A09-AAA6-622EECFCDE6C}" type="pres">
      <dgm:prSet presAssocID="{F6138D52-BED5-4F6A-A0A8-D36DF38E84D7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67E66F0C-F0CD-442C-9C62-17A803B96801}" srcId="{5F8B11F9-E135-4429-B83B-26262A52C219}" destId="{EFC4F786-53EC-40A8-B798-8CB927DAA5BA}" srcOrd="0" destOrd="0" parTransId="{72567A71-2E6A-4134-9ADD-5E424CB547D8}" sibTransId="{557B8ACD-4FBC-457F-BBA0-E2273384FF8F}"/>
    <dgm:cxn modelId="{DE172010-4981-4FE0-A199-E5B6A7046E83}" srcId="{5F8B11F9-E135-4429-B83B-26262A52C219}" destId="{F6138D52-BED5-4F6A-A0A8-D36DF38E84D7}" srcOrd="3" destOrd="0" parTransId="{12878A58-8256-472D-996E-B9BA4E67F72B}" sibTransId="{D2FF6F83-FFB9-4EB5-B298-6187FBD00589}"/>
    <dgm:cxn modelId="{785C2917-19CD-4828-AC05-E824C0914288}" srcId="{60C7A024-4195-457D-823C-DC463E0790BB}" destId="{93FDEC61-C0C6-489C-9FC9-70CEE21F6DCD}" srcOrd="1" destOrd="0" parTransId="{13249AF4-D7A4-4615-AFC1-C516B0721CF2}" sibTransId="{388E088A-29F2-4A50-A455-51B417B3B74F}"/>
    <dgm:cxn modelId="{CDCADC1A-C7A2-4A18-B76E-5EB13DC08E02}" type="presOf" srcId="{5F8B11F9-E135-4429-B83B-26262A52C219}" destId="{74536518-D75F-4315-9D0B-C2E124D3DA4C}" srcOrd="0" destOrd="0" presId="urn:microsoft.com/office/officeart/2005/8/layout/process4"/>
    <dgm:cxn modelId="{520DCC24-CDAF-4C57-A379-7635549BC876}" type="presOf" srcId="{93FDEC61-C0C6-489C-9FC9-70CEE21F6DCD}" destId="{8A72F734-D018-4DBE-A261-B3079570F8D7}" srcOrd="0" destOrd="0" presId="urn:microsoft.com/office/officeart/2005/8/layout/process4"/>
    <dgm:cxn modelId="{55C90B27-C069-4362-84F3-4BA5B5648A72}" type="presOf" srcId="{F6138D52-BED5-4F6A-A0A8-D36DF38E84D7}" destId="{6CD9DB71-E12B-4A09-AAA6-622EECFCDE6C}" srcOrd="0" destOrd="0" presId="urn:microsoft.com/office/officeart/2005/8/layout/process4"/>
    <dgm:cxn modelId="{48188062-ABAF-4381-9581-4AF7419F4B90}" type="presOf" srcId="{DAB45271-545D-4DFA-A9BA-A9F09D239156}" destId="{E216632C-1674-47B2-8BFE-6177249AC0E4}" srcOrd="0" destOrd="0" presId="urn:microsoft.com/office/officeart/2005/8/layout/process4"/>
    <dgm:cxn modelId="{63A3CE9C-E065-4769-AE34-93EC63DCBE78}" type="presOf" srcId="{EFC4F786-53EC-40A8-B798-8CB927DAA5BA}" destId="{367F9DAC-F88F-44CD-AE0C-97F44834B5DD}" srcOrd="0" destOrd="0" presId="urn:microsoft.com/office/officeart/2005/8/layout/process4"/>
    <dgm:cxn modelId="{6BA251AD-D878-4B28-9854-D549377CAC48}" srcId="{60C7A024-4195-457D-823C-DC463E0790BB}" destId="{5F8B11F9-E135-4429-B83B-26262A52C219}" srcOrd="0" destOrd="0" parTransId="{8B9984CA-A751-4ECC-B4CE-A60ABA958E13}" sibTransId="{FD4CC8F9-C25F-48CD-8E9D-13352FCCE058}"/>
    <dgm:cxn modelId="{84273ABB-5D0A-4D4B-8BF5-96F97F533185}" srcId="{5F8B11F9-E135-4429-B83B-26262A52C219}" destId="{B5E2AC67-475E-4636-9775-85EF03DC5BC8}" srcOrd="1" destOrd="0" parTransId="{3C33390B-5866-4348-A2B8-EDE67133B760}" sibTransId="{DC6A9B1C-2B88-4B3C-A80C-41276E173266}"/>
    <dgm:cxn modelId="{E57297CC-252F-43E5-84F9-17E5F4D75450}" type="presOf" srcId="{B5E2AC67-475E-4636-9775-85EF03DC5BC8}" destId="{C210F55A-AB06-49B5-AE8B-41E379DA8D7C}" srcOrd="0" destOrd="0" presId="urn:microsoft.com/office/officeart/2005/8/layout/process4"/>
    <dgm:cxn modelId="{03891BD5-6C23-45BD-A52F-7BFD263F1542}" type="presOf" srcId="{5F8B11F9-E135-4429-B83B-26262A52C219}" destId="{64127042-FCE3-4CE2-99DE-A31C2552C79C}" srcOrd="1" destOrd="0" presId="urn:microsoft.com/office/officeart/2005/8/layout/process4"/>
    <dgm:cxn modelId="{7C7A67DE-D66A-4B04-B370-2BADD4169AB9}" type="presOf" srcId="{60C7A024-4195-457D-823C-DC463E0790BB}" destId="{EBE8E6B8-5F20-4A8E-90AB-9F581E6E199F}" srcOrd="0" destOrd="0" presId="urn:microsoft.com/office/officeart/2005/8/layout/process4"/>
    <dgm:cxn modelId="{E71A5AF4-F10F-4E68-9F43-40C2BA772BB9}" srcId="{5F8B11F9-E135-4429-B83B-26262A52C219}" destId="{DAB45271-545D-4DFA-A9BA-A9F09D239156}" srcOrd="2" destOrd="0" parTransId="{581B74BA-4F8A-4C07-955C-91945B5F4984}" sibTransId="{7FFA0F18-9F00-4758-BDEF-BCA955D018AF}"/>
    <dgm:cxn modelId="{7A8713AB-8DCC-4799-82AE-596546930AA3}" type="presParOf" srcId="{EBE8E6B8-5F20-4A8E-90AB-9F581E6E199F}" destId="{8D704796-7A5D-436A-AD2D-1E68E8A73AC8}" srcOrd="0" destOrd="0" presId="urn:microsoft.com/office/officeart/2005/8/layout/process4"/>
    <dgm:cxn modelId="{400EBF81-82B2-4B9D-825E-9292F0DDE4BB}" type="presParOf" srcId="{8D704796-7A5D-436A-AD2D-1E68E8A73AC8}" destId="{8A72F734-D018-4DBE-A261-B3079570F8D7}" srcOrd="0" destOrd="0" presId="urn:microsoft.com/office/officeart/2005/8/layout/process4"/>
    <dgm:cxn modelId="{C4E69DBE-E748-47C0-89D3-B24B92848A3F}" type="presParOf" srcId="{EBE8E6B8-5F20-4A8E-90AB-9F581E6E199F}" destId="{ACB3D5B9-05A6-439A-98E7-F11FB008FC92}" srcOrd="1" destOrd="0" presId="urn:microsoft.com/office/officeart/2005/8/layout/process4"/>
    <dgm:cxn modelId="{12266710-43DE-455B-8B5A-C7EC19D0920D}" type="presParOf" srcId="{EBE8E6B8-5F20-4A8E-90AB-9F581E6E199F}" destId="{ED8D6F81-1AD5-4159-AE05-D7E5657DB86B}" srcOrd="2" destOrd="0" presId="urn:microsoft.com/office/officeart/2005/8/layout/process4"/>
    <dgm:cxn modelId="{BB214B48-A125-4D77-9029-7641E0A8DA3E}" type="presParOf" srcId="{ED8D6F81-1AD5-4159-AE05-D7E5657DB86B}" destId="{74536518-D75F-4315-9D0B-C2E124D3DA4C}" srcOrd="0" destOrd="0" presId="urn:microsoft.com/office/officeart/2005/8/layout/process4"/>
    <dgm:cxn modelId="{1FC66688-0950-4BEC-9912-885307F01AD6}" type="presParOf" srcId="{ED8D6F81-1AD5-4159-AE05-D7E5657DB86B}" destId="{64127042-FCE3-4CE2-99DE-A31C2552C79C}" srcOrd="1" destOrd="0" presId="urn:microsoft.com/office/officeart/2005/8/layout/process4"/>
    <dgm:cxn modelId="{124B81FC-A0F3-4038-AB4D-38C1B5804AAA}" type="presParOf" srcId="{ED8D6F81-1AD5-4159-AE05-D7E5657DB86B}" destId="{A8A1F70E-17D1-4053-91D0-921EC4A76D9C}" srcOrd="2" destOrd="0" presId="urn:microsoft.com/office/officeart/2005/8/layout/process4"/>
    <dgm:cxn modelId="{79478BC7-5C8F-4196-88DA-CBF3FA4E9858}" type="presParOf" srcId="{A8A1F70E-17D1-4053-91D0-921EC4A76D9C}" destId="{367F9DAC-F88F-44CD-AE0C-97F44834B5DD}" srcOrd="0" destOrd="0" presId="urn:microsoft.com/office/officeart/2005/8/layout/process4"/>
    <dgm:cxn modelId="{1CBD1123-ED9B-4D93-B346-FDDB4E44786E}" type="presParOf" srcId="{A8A1F70E-17D1-4053-91D0-921EC4A76D9C}" destId="{C210F55A-AB06-49B5-AE8B-41E379DA8D7C}" srcOrd="1" destOrd="0" presId="urn:microsoft.com/office/officeart/2005/8/layout/process4"/>
    <dgm:cxn modelId="{F6AA6C98-F73D-4BAB-97B9-75E56C961C60}" type="presParOf" srcId="{A8A1F70E-17D1-4053-91D0-921EC4A76D9C}" destId="{E216632C-1674-47B2-8BFE-6177249AC0E4}" srcOrd="2" destOrd="0" presId="urn:microsoft.com/office/officeart/2005/8/layout/process4"/>
    <dgm:cxn modelId="{4866055C-8352-4F87-A9F4-FA4A3B8CE227}" type="presParOf" srcId="{A8A1F70E-17D1-4053-91D0-921EC4A76D9C}" destId="{6CD9DB71-E12B-4A09-AAA6-622EECFCDE6C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3F0EA-D3D3-48EC-AABB-3CFE580AF0D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21C519C-4B13-49AA-AEAA-248C3C10C512}">
      <dgm:prSet/>
      <dgm:spPr/>
      <dgm:t>
        <a:bodyPr/>
        <a:lstStyle/>
        <a:p>
          <a:r>
            <a:rPr lang="en-US"/>
            <a:t>This ongoing project utilizes the capacities of Catholic parishes to welcome and integrate refugees into the local community. Initiated in 2022 and extended until 2026, it serves as a bridge between Croatian citizens and migrants. The key components include:</a:t>
          </a:r>
        </a:p>
      </dgm:t>
    </dgm:pt>
    <dgm:pt modelId="{A0341500-AEDA-4B49-BAFB-DD549C73B2A9}" type="parTrans" cxnId="{191E396B-D22F-4DDB-B560-04639CEDAF1E}">
      <dgm:prSet/>
      <dgm:spPr/>
      <dgm:t>
        <a:bodyPr/>
        <a:lstStyle/>
        <a:p>
          <a:endParaRPr lang="en-US"/>
        </a:p>
      </dgm:t>
    </dgm:pt>
    <dgm:pt modelId="{962426CB-2E24-4B1C-912A-644BF5750EBE}" type="sibTrans" cxnId="{191E396B-D22F-4DDB-B560-04639CEDAF1E}">
      <dgm:prSet/>
      <dgm:spPr/>
      <dgm:t>
        <a:bodyPr/>
        <a:lstStyle/>
        <a:p>
          <a:endParaRPr lang="en-US"/>
        </a:p>
      </dgm:t>
    </dgm:pt>
    <dgm:pt modelId="{43C2CD24-23E3-4761-817B-6926A6C1B156}">
      <dgm:prSet/>
      <dgm:spPr/>
      <dgm:t>
        <a:bodyPr/>
        <a:lstStyle/>
        <a:p>
          <a:r>
            <a:rPr lang="en-US"/>
            <a:t>Opportunities for cultural exchange and mutual learning through parish activities</a:t>
          </a:r>
        </a:p>
      </dgm:t>
    </dgm:pt>
    <dgm:pt modelId="{90EFA8F5-B18E-4E75-BCD7-000B27645C30}" type="parTrans" cxnId="{56BE5A15-5A8B-4EEE-AC5D-D51D4F195770}">
      <dgm:prSet/>
      <dgm:spPr/>
      <dgm:t>
        <a:bodyPr/>
        <a:lstStyle/>
        <a:p>
          <a:endParaRPr lang="en-US"/>
        </a:p>
      </dgm:t>
    </dgm:pt>
    <dgm:pt modelId="{4F9AF310-63C1-4280-B522-AB232EC4ACE5}" type="sibTrans" cxnId="{56BE5A15-5A8B-4EEE-AC5D-D51D4F195770}">
      <dgm:prSet/>
      <dgm:spPr/>
      <dgm:t>
        <a:bodyPr/>
        <a:lstStyle/>
        <a:p>
          <a:endParaRPr lang="en-US"/>
        </a:p>
      </dgm:t>
    </dgm:pt>
    <dgm:pt modelId="{E50C2099-D9A7-4B85-BF11-4076A6FDD451}">
      <dgm:prSet/>
      <dgm:spPr/>
      <dgm:t>
        <a:bodyPr/>
        <a:lstStyle/>
        <a:p>
          <a:r>
            <a:rPr lang="en-US"/>
            <a:t>Breaking down stereotypes and prejudices by fostering genuine human connections</a:t>
          </a:r>
        </a:p>
      </dgm:t>
    </dgm:pt>
    <dgm:pt modelId="{0F650D25-8BA0-424B-8A4B-1DE07FA848C9}" type="parTrans" cxnId="{E8E8575F-21D2-4ACC-B5E2-4B9A6884A4D2}">
      <dgm:prSet/>
      <dgm:spPr/>
      <dgm:t>
        <a:bodyPr/>
        <a:lstStyle/>
        <a:p>
          <a:endParaRPr lang="en-US"/>
        </a:p>
      </dgm:t>
    </dgm:pt>
    <dgm:pt modelId="{80F053A3-23C7-4EAE-8A31-20D0845D9483}" type="sibTrans" cxnId="{E8E8575F-21D2-4ACC-B5E2-4B9A6884A4D2}">
      <dgm:prSet/>
      <dgm:spPr/>
      <dgm:t>
        <a:bodyPr/>
        <a:lstStyle/>
        <a:p>
          <a:endParaRPr lang="en-US"/>
        </a:p>
      </dgm:t>
    </dgm:pt>
    <dgm:pt modelId="{96B1F35F-7379-462F-B4FF-84E504D71ADB}">
      <dgm:prSet/>
      <dgm:spPr/>
      <dgm:t>
        <a:bodyPr/>
        <a:lstStyle/>
        <a:p>
          <a:r>
            <a:rPr lang="en-US"/>
            <a:t>Providing spiritual support and encouraging a sense of belonging</a:t>
          </a:r>
        </a:p>
      </dgm:t>
    </dgm:pt>
    <dgm:pt modelId="{C4AD1DDA-7154-4EF0-9066-F4FE25391442}" type="parTrans" cxnId="{08C2BA4F-AFE8-4304-97A3-1DB682DBF0C4}">
      <dgm:prSet/>
      <dgm:spPr/>
      <dgm:t>
        <a:bodyPr/>
        <a:lstStyle/>
        <a:p>
          <a:endParaRPr lang="en-US"/>
        </a:p>
      </dgm:t>
    </dgm:pt>
    <dgm:pt modelId="{CCF0E5BF-2151-41C2-8948-650D09B718B9}" type="sibTrans" cxnId="{08C2BA4F-AFE8-4304-97A3-1DB682DBF0C4}">
      <dgm:prSet/>
      <dgm:spPr/>
      <dgm:t>
        <a:bodyPr/>
        <a:lstStyle/>
        <a:p>
          <a:endParaRPr lang="en-US"/>
        </a:p>
      </dgm:t>
    </dgm:pt>
    <dgm:pt modelId="{5D677732-0DB8-4C09-81BF-242DF7D178E1}">
      <dgm:prSet/>
      <dgm:spPr/>
      <dgm:t>
        <a:bodyPr/>
        <a:lstStyle/>
        <a:p>
          <a:r>
            <a:rPr lang="en-US"/>
            <a:t>This model encourages host communities to embrace change with compassion and helps refugees to avoid isolation and ghettoization. By meeting in a faith-based, welcoming space, both sides experience the power of encounter, empathy, and shared humanity.</a:t>
          </a:r>
        </a:p>
      </dgm:t>
    </dgm:pt>
    <dgm:pt modelId="{8594152A-5A2D-4EC6-9009-F15E728DE0F9}" type="parTrans" cxnId="{4E3F08D7-31DA-4B75-B87A-581409F9D4BE}">
      <dgm:prSet/>
      <dgm:spPr/>
      <dgm:t>
        <a:bodyPr/>
        <a:lstStyle/>
        <a:p>
          <a:endParaRPr lang="en-US"/>
        </a:p>
      </dgm:t>
    </dgm:pt>
    <dgm:pt modelId="{F13A26AF-864D-4E7B-AB6E-93ACE0517F1F}" type="sibTrans" cxnId="{4E3F08D7-31DA-4B75-B87A-581409F9D4BE}">
      <dgm:prSet/>
      <dgm:spPr/>
      <dgm:t>
        <a:bodyPr/>
        <a:lstStyle/>
        <a:p>
          <a:endParaRPr lang="en-US"/>
        </a:p>
      </dgm:t>
    </dgm:pt>
    <dgm:pt modelId="{FBE5D08C-B2E5-46F6-BF2A-A98C2AE6F4DA}" type="pres">
      <dgm:prSet presAssocID="{A2F3F0EA-D3D3-48EC-AABB-3CFE580AF0DD}" presName="Name0" presStyleCnt="0">
        <dgm:presLayoutVars>
          <dgm:dir/>
          <dgm:animLvl val="lvl"/>
          <dgm:resizeHandles val="exact"/>
        </dgm:presLayoutVars>
      </dgm:prSet>
      <dgm:spPr/>
    </dgm:pt>
    <dgm:pt modelId="{3685EE60-13E1-4F38-AC26-BFCBF2F51DAF}" type="pres">
      <dgm:prSet presAssocID="{5D677732-0DB8-4C09-81BF-242DF7D178E1}" presName="boxAndChildren" presStyleCnt="0"/>
      <dgm:spPr/>
    </dgm:pt>
    <dgm:pt modelId="{533D1A60-1E81-4150-AD88-A11FE6C66C52}" type="pres">
      <dgm:prSet presAssocID="{5D677732-0DB8-4C09-81BF-242DF7D178E1}" presName="parentTextBox" presStyleLbl="node1" presStyleIdx="0" presStyleCnt="2"/>
      <dgm:spPr/>
    </dgm:pt>
    <dgm:pt modelId="{4145A206-B363-46F9-8D0F-BC51CB3DF03F}" type="pres">
      <dgm:prSet presAssocID="{962426CB-2E24-4B1C-912A-644BF5750EBE}" presName="sp" presStyleCnt="0"/>
      <dgm:spPr/>
    </dgm:pt>
    <dgm:pt modelId="{42433183-B944-4F1E-8CA1-37A77EC372DD}" type="pres">
      <dgm:prSet presAssocID="{021C519C-4B13-49AA-AEAA-248C3C10C512}" presName="arrowAndChildren" presStyleCnt="0"/>
      <dgm:spPr/>
    </dgm:pt>
    <dgm:pt modelId="{4EEC5783-EC2E-4124-863A-668788F42FF4}" type="pres">
      <dgm:prSet presAssocID="{021C519C-4B13-49AA-AEAA-248C3C10C512}" presName="parentTextArrow" presStyleLbl="node1" presStyleIdx="0" presStyleCnt="2"/>
      <dgm:spPr/>
    </dgm:pt>
    <dgm:pt modelId="{B3E09E31-3425-4BAC-851F-582C05B937EB}" type="pres">
      <dgm:prSet presAssocID="{021C519C-4B13-49AA-AEAA-248C3C10C512}" presName="arrow" presStyleLbl="node1" presStyleIdx="1" presStyleCnt="2"/>
      <dgm:spPr/>
    </dgm:pt>
    <dgm:pt modelId="{C6D1D5D4-1A39-4F41-B28E-FAFC64B8205B}" type="pres">
      <dgm:prSet presAssocID="{021C519C-4B13-49AA-AEAA-248C3C10C512}" presName="descendantArrow" presStyleCnt="0"/>
      <dgm:spPr/>
    </dgm:pt>
    <dgm:pt modelId="{556F3C55-F2AE-4F96-B3D7-C89F1C018E21}" type="pres">
      <dgm:prSet presAssocID="{43C2CD24-23E3-4761-817B-6926A6C1B156}" presName="childTextArrow" presStyleLbl="fgAccFollowNode1" presStyleIdx="0" presStyleCnt="3">
        <dgm:presLayoutVars>
          <dgm:bulletEnabled val="1"/>
        </dgm:presLayoutVars>
      </dgm:prSet>
      <dgm:spPr/>
    </dgm:pt>
    <dgm:pt modelId="{D3135C54-B9CC-4477-A6B4-7E02D2BF93CC}" type="pres">
      <dgm:prSet presAssocID="{E50C2099-D9A7-4B85-BF11-4076A6FDD451}" presName="childTextArrow" presStyleLbl="fgAccFollowNode1" presStyleIdx="1" presStyleCnt="3">
        <dgm:presLayoutVars>
          <dgm:bulletEnabled val="1"/>
        </dgm:presLayoutVars>
      </dgm:prSet>
      <dgm:spPr/>
    </dgm:pt>
    <dgm:pt modelId="{73C35B96-320A-4F5F-869F-CD797CB06E67}" type="pres">
      <dgm:prSet presAssocID="{96B1F35F-7379-462F-B4FF-84E504D71ADB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00476703-7C1E-4C1E-89F2-6D8D4234CAC8}" type="presOf" srcId="{021C519C-4B13-49AA-AEAA-248C3C10C512}" destId="{B3E09E31-3425-4BAC-851F-582C05B937EB}" srcOrd="1" destOrd="0" presId="urn:microsoft.com/office/officeart/2005/8/layout/process4"/>
    <dgm:cxn modelId="{56BE5A15-5A8B-4EEE-AC5D-D51D4F195770}" srcId="{021C519C-4B13-49AA-AEAA-248C3C10C512}" destId="{43C2CD24-23E3-4761-817B-6926A6C1B156}" srcOrd="0" destOrd="0" parTransId="{90EFA8F5-B18E-4E75-BCD7-000B27645C30}" sibTransId="{4F9AF310-63C1-4280-B522-AB232EC4ACE5}"/>
    <dgm:cxn modelId="{29D6F03F-5ECF-412D-B171-46FB3705D338}" type="presOf" srcId="{5D677732-0DB8-4C09-81BF-242DF7D178E1}" destId="{533D1A60-1E81-4150-AD88-A11FE6C66C52}" srcOrd="0" destOrd="0" presId="urn:microsoft.com/office/officeart/2005/8/layout/process4"/>
    <dgm:cxn modelId="{E8E8575F-21D2-4ACC-B5E2-4B9A6884A4D2}" srcId="{021C519C-4B13-49AA-AEAA-248C3C10C512}" destId="{E50C2099-D9A7-4B85-BF11-4076A6FDD451}" srcOrd="1" destOrd="0" parTransId="{0F650D25-8BA0-424B-8A4B-1DE07FA848C9}" sibTransId="{80F053A3-23C7-4EAE-8A31-20D0845D9483}"/>
    <dgm:cxn modelId="{191E396B-D22F-4DDB-B560-04639CEDAF1E}" srcId="{A2F3F0EA-D3D3-48EC-AABB-3CFE580AF0DD}" destId="{021C519C-4B13-49AA-AEAA-248C3C10C512}" srcOrd="0" destOrd="0" parTransId="{A0341500-AEDA-4B49-BAFB-DD549C73B2A9}" sibTransId="{962426CB-2E24-4B1C-912A-644BF5750EBE}"/>
    <dgm:cxn modelId="{08C2BA4F-AFE8-4304-97A3-1DB682DBF0C4}" srcId="{021C519C-4B13-49AA-AEAA-248C3C10C512}" destId="{96B1F35F-7379-462F-B4FF-84E504D71ADB}" srcOrd="2" destOrd="0" parTransId="{C4AD1DDA-7154-4EF0-9066-F4FE25391442}" sibTransId="{CCF0E5BF-2151-41C2-8948-650D09B718B9}"/>
    <dgm:cxn modelId="{DEDBBD6F-3304-4A6F-A34A-1E53375E37B7}" type="presOf" srcId="{E50C2099-D9A7-4B85-BF11-4076A6FDD451}" destId="{D3135C54-B9CC-4477-A6B4-7E02D2BF93CC}" srcOrd="0" destOrd="0" presId="urn:microsoft.com/office/officeart/2005/8/layout/process4"/>
    <dgm:cxn modelId="{7CF7049E-2940-4311-959E-646F8936A76D}" type="presOf" srcId="{021C519C-4B13-49AA-AEAA-248C3C10C512}" destId="{4EEC5783-EC2E-4124-863A-668788F42FF4}" srcOrd="0" destOrd="0" presId="urn:microsoft.com/office/officeart/2005/8/layout/process4"/>
    <dgm:cxn modelId="{841274B8-D108-4728-9DB3-C47301893E5E}" type="presOf" srcId="{43C2CD24-23E3-4761-817B-6926A6C1B156}" destId="{556F3C55-F2AE-4F96-B3D7-C89F1C018E21}" srcOrd="0" destOrd="0" presId="urn:microsoft.com/office/officeart/2005/8/layout/process4"/>
    <dgm:cxn modelId="{4E3F08D7-31DA-4B75-B87A-581409F9D4BE}" srcId="{A2F3F0EA-D3D3-48EC-AABB-3CFE580AF0DD}" destId="{5D677732-0DB8-4C09-81BF-242DF7D178E1}" srcOrd="1" destOrd="0" parTransId="{8594152A-5A2D-4EC6-9009-F15E728DE0F9}" sibTransId="{F13A26AF-864D-4E7B-AB6E-93ACE0517F1F}"/>
    <dgm:cxn modelId="{DFBFFEEE-AA61-4802-BC8A-D04EF22DC01F}" type="presOf" srcId="{A2F3F0EA-D3D3-48EC-AABB-3CFE580AF0DD}" destId="{FBE5D08C-B2E5-46F6-BF2A-A98C2AE6F4DA}" srcOrd="0" destOrd="0" presId="urn:microsoft.com/office/officeart/2005/8/layout/process4"/>
    <dgm:cxn modelId="{17E0A9F2-0844-4E51-BDAB-31C0B8852083}" type="presOf" srcId="{96B1F35F-7379-462F-B4FF-84E504D71ADB}" destId="{73C35B96-320A-4F5F-869F-CD797CB06E67}" srcOrd="0" destOrd="0" presId="urn:microsoft.com/office/officeart/2005/8/layout/process4"/>
    <dgm:cxn modelId="{65A5B090-89F1-417D-84D0-A65EA1CDFCB3}" type="presParOf" srcId="{FBE5D08C-B2E5-46F6-BF2A-A98C2AE6F4DA}" destId="{3685EE60-13E1-4F38-AC26-BFCBF2F51DAF}" srcOrd="0" destOrd="0" presId="urn:microsoft.com/office/officeart/2005/8/layout/process4"/>
    <dgm:cxn modelId="{26834C8E-04F0-49C5-8564-91DD237D79EE}" type="presParOf" srcId="{3685EE60-13E1-4F38-AC26-BFCBF2F51DAF}" destId="{533D1A60-1E81-4150-AD88-A11FE6C66C52}" srcOrd="0" destOrd="0" presId="urn:microsoft.com/office/officeart/2005/8/layout/process4"/>
    <dgm:cxn modelId="{B5E4950B-56B9-4A07-AF4C-D37DB48E38C0}" type="presParOf" srcId="{FBE5D08C-B2E5-46F6-BF2A-A98C2AE6F4DA}" destId="{4145A206-B363-46F9-8D0F-BC51CB3DF03F}" srcOrd="1" destOrd="0" presId="urn:microsoft.com/office/officeart/2005/8/layout/process4"/>
    <dgm:cxn modelId="{D28BB2FA-9FAF-4D6C-9A0A-A4DFA98C4870}" type="presParOf" srcId="{FBE5D08C-B2E5-46F6-BF2A-A98C2AE6F4DA}" destId="{42433183-B944-4F1E-8CA1-37A77EC372DD}" srcOrd="2" destOrd="0" presId="urn:microsoft.com/office/officeart/2005/8/layout/process4"/>
    <dgm:cxn modelId="{9A793FDF-56E9-4BF8-96E9-04FBFC1F5B68}" type="presParOf" srcId="{42433183-B944-4F1E-8CA1-37A77EC372DD}" destId="{4EEC5783-EC2E-4124-863A-668788F42FF4}" srcOrd="0" destOrd="0" presId="urn:microsoft.com/office/officeart/2005/8/layout/process4"/>
    <dgm:cxn modelId="{C52ECD87-306C-4463-A1BD-0B129D9A5D8B}" type="presParOf" srcId="{42433183-B944-4F1E-8CA1-37A77EC372DD}" destId="{B3E09E31-3425-4BAC-851F-582C05B937EB}" srcOrd="1" destOrd="0" presId="urn:microsoft.com/office/officeart/2005/8/layout/process4"/>
    <dgm:cxn modelId="{549D6767-BDE1-4A8B-91F2-B9ABD633C567}" type="presParOf" srcId="{42433183-B944-4F1E-8CA1-37A77EC372DD}" destId="{C6D1D5D4-1A39-4F41-B28E-FAFC64B8205B}" srcOrd="2" destOrd="0" presId="urn:microsoft.com/office/officeart/2005/8/layout/process4"/>
    <dgm:cxn modelId="{5DF2A790-50C0-42B3-A5B0-AAA992217CEB}" type="presParOf" srcId="{C6D1D5D4-1A39-4F41-B28E-FAFC64B8205B}" destId="{556F3C55-F2AE-4F96-B3D7-C89F1C018E21}" srcOrd="0" destOrd="0" presId="urn:microsoft.com/office/officeart/2005/8/layout/process4"/>
    <dgm:cxn modelId="{A8F8FD34-9F39-44BE-9745-788D8A57F275}" type="presParOf" srcId="{C6D1D5D4-1A39-4F41-B28E-FAFC64B8205B}" destId="{D3135C54-B9CC-4477-A6B4-7E02D2BF93CC}" srcOrd="1" destOrd="0" presId="urn:microsoft.com/office/officeart/2005/8/layout/process4"/>
    <dgm:cxn modelId="{68DC2408-987B-4CEC-B7DD-2719B6A573E2}" type="presParOf" srcId="{C6D1D5D4-1A39-4F41-B28E-FAFC64B8205B}" destId="{73C35B96-320A-4F5F-869F-CD797CB06E6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2F734-D018-4DBE-A261-B3079570F8D7}">
      <dsp:nvSpPr>
        <dsp:cNvPr id="0" name=""/>
        <dsp:cNvSpPr/>
      </dsp:nvSpPr>
      <dsp:spPr>
        <a:xfrm>
          <a:off x="0" y="2289535"/>
          <a:ext cx="5028065" cy="1502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One of the key strengths of this project is the collaboration between a diverse coalition of stakeholders, including private sector companies, </a:t>
          </a:r>
          <a:r>
            <a:rPr lang="en-US" sz="1300" kern="1200" dirty="0">
              <a:latin typeface="Calibri Light" panose="020F0302020204030204"/>
            </a:rPr>
            <a:t>and NGOs</a:t>
          </a:r>
          <a:r>
            <a:rPr lang="en-US" sz="1300" kern="1200" dirty="0"/>
            <a:t>. In partnership with UNHCR, we have created a model that not only addresses immediate needs but also supports long-term integration and career development. It helps people reclaim their dignity, build sustainable futures, and even pursue careers they once had—or dreamed of—in their home countries.</a:t>
          </a:r>
        </a:p>
      </dsp:txBody>
      <dsp:txXfrm>
        <a:off x="0" y="2289535"/>
        <a:ext cx="5028065" cy="1502183"/>
      </dsp:txXfrm>
    </dsp:sp>
    <dsp:sp modelId="{64127042-FCE3-4CE2-99DE-A31C2552C79C}">
      <dsp:nvSpPr>
        <dsp:cNvPr id="0" name=""/>
        <dsp:cNvSpPr/>
      </dsp:nvSpPr>
      <dsp:spPr>
        <a:xfrm rot="10800000">
          <a:off x="0" y="1710"/>
          <a:ext cx="5028065" cy="23103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This project, launched in 2023, aims to empower refugees and migrants by offering a comprehensive support system that includes:</a:t>
          </a:r>
        </a:p>
      </dsp:txBody>
      <dsp:txXfrm rot="-10800000">
        <a:off x="0" y="1710"/>
        <a:ext cx="5028065" cy="810935"/>
      </dsp:txXfrm>
    </dsp:sp>
    <dsp:sp modelId="{367F9DAC-F88F-44CD-AE0C-97F44834B5DD}">
      <dsp:nvSpPr>
        <dsp:cNvPr id="0" name=""/>
        <dsp:cNvSpPr/>
      </dsp:nvSpPr>
      <dsp:spPr>
        <a:xfrm>
          <a:off x="0" y="812646"/>
          <a:ext cx="1257016" cy="690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Psychological support and legal counseling</a:t>
          </a:r>
        </a:p>
      </dsp:txBody>
      <dsp:txXfrm>
        <a:off x="0" y="812646"/>
        <a:ext cx="1257016" cy="690797"/>
      </dsp:txXfrm>
    </dsp:sp>
    <dsp:sp modelId="{C210F55A-AB06-49B5-AE8B-41E379DA8D7C}">
      <dsp:nvSpPr>
        <dsp:cNvPr id="0" name=""/>
        <dsp:cNvSpPr/>
      </dsp:nvSpPr>
      <dsp:spPr>
        <a:xfrm>
          <a:off x="1257016" y="812646"/>
          <a:ext cx="1257016" cy="690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Employment mediation and workplace rights workshops</a:t>
          </a:r>
        </a:p>
      </dsp:txBody>
      <dsp:txXfrm>
        <a:off x="1257016" y="812646"/>
        <a:ext cx="1257016" cy="690797"/>
      </dsp:txXfrm>
    </dsp:sp>
    <dsp:sp modelId="{E216632C-1674-47B2-8BFE-6177249AC0E4}">
      <dsp:nvSpPr>
        <dsp:cNvPr id="0" name=""/>
        <dsp:cNvSpPr/>
      </dsp:nvSpPr>
      <dsp:spPr>
        <a:xfrm>
          <a:off x="2514032" y="812646"/>
          <a:ext cx="1257016" cy="690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Cultural mediation and language courses for better integration</a:t>
          </a:r>
        </a:p>
      </dsp:txBody>
      <dsp:txXfrm>
        <a:off x="2514032" y="812646"/>
        <a:ext cx="1257016" cy="690797"/>
      </dsp:txXfrm>
    </dsp:sp>
    <dsp:sp modelId="{6CD9DB71-E12B-4A09-AAA6-622EECFCDE6C}">
      <dsp:nvSpPr>
        <dsp:cNvPr id="0" name=""/>
        <dsp:cNvSpPr/>
      </dsp:nvSpPr>
      <dsp:spPr>
        <a:xfrm>
          <a:off x="3771048" y="812646"/>
          <a:ext cx="1257016" cy="690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Skills recognition, vocational retraining and diploma validation</a:t>
          </a:r>
        </a:p>
      </dsp:txBody>
      <dsp:txXfrm>
        <a:off x="3771048" y="812646"/>
        <a:ext cx="1257016" cy="690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D1A60-1E81-4150-AD88-A11FE6C66C52}">
      <dsp:nvSpPr>
        <dsp:cNvPr id="0" name=""/>
        <dsp:cNvSpPr/>
      </dsp:nvSpPr>
      <dsp:spPr>
        <a:xfrm>
          <a:off x="0" y="2289535"/>
          <a:ext cx="5028065" cy="15021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This model encourages host communities to embrace change with compassion and helps refugees to avoid isolation and ghettoization. By meeting in a faith-based, welcoming space, both sides experience the power of encounter, empathy, and shared humanity.</a:t>
          </a:r>
        </a:p>
      </dsp:txBody>
      <dsp:txXfrm>
        <a:off x="0" y="2289535"/>
        <a:ext cx="5028065" cy="1502183"/>
      </dsp:txXfrm>
    </dsp:sp>
    <dsp:sp modelId="{B3E09E31-3425-4BAC-851F-582C05B937EB}">
      <dsp:nvSpPr>
        <dsp:cNvPr id="0" name=""/>
        <dsp:cNvSpPr/>
      </dsp:nvSpPr>
      <dsp:spPr>
        <a:xfrm rot="10800000">
          <a:off x="0" y="1710"/>
          <a:ext cx="5028065" cy="231035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This ongoing project utilizes the capacities of Catholic parishes to welcome and integrate refugees into the local community. Initiated in 2022 and extended until 2026, it serves as a bridge between Croatian citizens and migrants. The key components include:</a:t>
          </a:r>
        </a:p>
      </dsp:txBody>
      <dsp:txXfrm rot="-10800000">
        <a:off x="0" y="1710"/>
        <a:ext cx="5028065" cy="810935"/>
      </dsp:txXfrm>
    </dsp:sp>
    <dsp:sp modelId="{556F3C55-F2AE-4F96-B3D7-C89F1C018E21}">
      <dsp:nvSpPr>
        <dsp:cNvPr id="0" name=""/>
        <dsp:cNvSpPr/>
      </dsp:nvSpPr>
      <dsp:spPr>
        <a:xfrm>
          <a:off x="2455" y="812646"/>
          <a:ext cx="1674384" cy="690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Opportunities for cultural exchange and mutual learning through parish activities</a:t>
          </a:r>
        </a:p>
      </dsp:txBody>
      <dsp:txXfrm>
        <a:off x="2455" y="812646"/>
        <a:ext cx="1674384" cy="690797"/>
      </dsp:txXfrm>
    </dsp:sp>
    <dsp:sp modelId="{D3135C54-B9CC-4477-A6B4-7E02D2BF93CC}">
      <dsp:nvSpPr>
        <dsp:cNvPr id="0" name=""/>
        <dsp:cNvSpPr/>
      </dsp:nvSpPr>
      <dsp:spPr>
        <a:xfrm>
          <a:off x="1676840" y="812646"/>
          <a:ext cx="1674384" cy="690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Breaking down stereotypes and prejudices by fostering genuine human connections</a:t>
          </a:r>
        </a:p>
      </dsp:txBody>
      <dsp:txXfrm>
        <a:off x="1676840" y="812646"/>
        <a:ext cx="1674384" cy="690797"/>
      </dsp:txXfrm>
    </dsp:sp>
    <dsp:sp modelId="{73C35B96-320A-4F5F-869F-CD797CB06E67}">
      <dsp:nvSpPr>
        <dsp:cNvPr id="0" name=""/>
        <dsp:cNvSpPr/>
      </dsp:nvSpPr>
      <dsp:spPr>
        <a:xfrm>
          <a:off x="3351224" y="812646"/>
          <a:ext cx="1674384" cy="6907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Providing spiritual support and encouraging a sense of belonging</a:t>
          </a:r>
        </a:p>
      </dsp:txBody>
      <dsp:txXfrm>
        <a:off x="3351224" y="812646"/>
        <a:ext cx="1674384" cy="690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7ECE1-02F9-435F-826D-267C601A472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F271E-38DB-4CD9-82C1-069C05E7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F5AE5-7336-A71A-07C7-19B4D5938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6C7FE8-8443-4494-E42E-561E31EE1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233B9-1E8D-FCFA-AD18-CD86BF9F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C9CAA-4064-0F44-DFB5-01FAAA31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B5F7-0E30-A5D5-F8EA-45C35C36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78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4FF83-16E9-8C0A-2618-A64F027E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32259-0B4C-B756-F807-B66F9D6F8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0B94A-FD7D-38C0-D799-4374D4D3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1BC4B-7C17-8C3B-F850-5F983E407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E50AD-E69B-5E32-097E-FD2DF288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5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8B3C0C-E349-C327-7C23-0B599A5A0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08459-65A9-44F2-3C7F-42AD037B4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73A09-330F-989D-B9EF-85F68105C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6A3AC-E366-A33C-52CB-207DF3D9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9622F-6927-DB18-63ED-75BE924B1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2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E834D-EBA9-F31D-3496-6BAB836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E5EB-1295-91C6-2388-AB484FB21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16CE9-0AE2-A8D6-64CF-B3EA341F1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980F-6FA1-961D-CE46-CE080DDA5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A355-ECB8-1986-5536-041EAF2E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AF0C-AA81-C5AA-4741-94BD0BE1B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564CD-7EC9-161D-47B4-84388AF4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E978-574A-C2AC-084C-069B3AE5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0EDBD-AF96-4D32-F103-E50046FD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DECE6-4747-32AC-EF21-854F09B9D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06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E532-FC2B-04CC-C680-01D1BD0C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36F9-D08B-B37F-ABAE-638E29383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3BC5A-4401-45EB-9374-699DF1E14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951F1-6063-076B-7258-B8E2B07AF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2A656-80A0-046B-65E9-81778D1E6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A544F-1962-32BC-2C76-874975F3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620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FF34-1C5C-A7E4-A371-D9911468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78778-75E0-D8D9-4B50-3F22C52E5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35ED6-DABC-B7EE-B36F-6279196CA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27CA2-17DF-234D-1045-DEACDDE81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7C8185-6795-2622-0A78-BE8202EB0A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7A93A7-4D64-A943-8497-E387BA88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BF822E-5A75-6360-7463-D9B5FF5E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36401-488A-AE49-9998-2053BE45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2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97AF-D00F-1BA9-F589-A38DA18A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6C5AA-5330-DF37-B56D-B5A2ADD5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599EDB-2ADD-E96E-9659-F58CBE07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8DA27F-C9B5-4E24-BE7E-CD1C61D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7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196BF3-61FC-4B2D-BE46-A8BC8141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C12F55-8DD3-779B-C353-98A232EF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5AFD4-DFD6-1CE4-5B06-3C841BF0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0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77BA-D753-E6A7-382F-8182710F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ECDD4-02EE-CDFA-7549-8D67D9E13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B621E-A03B-08B7-2023-5538AF4B6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3190C-6067-29AA-FFF0-A12BC8B31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2C855-6CFC-479C-9F3D-D93A2117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D0D0B-A812-F466-24E3-A484C113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48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57E7C-C217-7A49-1C79-7D25173B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BBB975-F777-70EA-1855-3AC320C71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E8905-FEB0-3A51-2826-5FAEE29BC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3549A-D078-5910-183E-3013FAD4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2EE9E-F64A-532E-B7C6-4E98ED18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1E0F4-4389-CD3D-A1B6-C96777F84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1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B22076-DDF1-0A7B-4C25-66F81D55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0651-97C6-D159-98ED-94FEC931B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48521-A20B-B58D-CFBC-1F4808E80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9FC3-AD36-451E-BA79-0BF9948E325E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59999-FF14-AE39-CD67-0838DF20F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84EB7-8999-B294-6FA2-E0D78AB4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D61F1-602F-436E-B06D-F49CBF3F2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79DF05-BA7E-6223-62B2-461BBE7A63FF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00D94A06-E04C-64E8-A86A-CC6F318E0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6E02E83C-B4F8-A6FF-70A2-6E7225A8FE3C}"/>
              </a:ext>
            </a:extLst>
          </p:cNvPr>
          <p:cNvSpPr txBox="1">
            <a:spLocks/>
          </p:cNvSpPr>
          <p:nvPr/>
        </p:nvSpPr>
        <p:spPr>
          <a:xfrm>
            <a:off x="679052" y="606489"/>
            <a:ext cx="5822609" cy="10140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Montserrat ExtraBold"/>
                <a:ea typeface="Calibri"/>
                <a:cs typeface="Calibri"/>
              </a:rPr>
              <a:t>Empowerment for Employment (2023 – present)</a:t>
            </a:r>
            <a:endParaRPr lang="en-US" dirty="0"/>
          </a:p>
        </p:txBody>
      </p:sp>
      <p:pic>
        <p:nvPicPr>
          <p:cNvPr id="2" name="Picture 1" descr="A group of people sitting on a couch&#10;&#10;AI-generated content may be incorrect.">
            <a:extLst>
              <a:ext uri="{FF2B5EF4-FFF2-40B4-BE49-F238E27FC236}">
                <a16:creationId xmlns:a16="http://schemas.microsoft.com/office/drawing/2014/main" id="{A57CD2A9-F974-8439-7D6F-BFD54F4FC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542" y="0"/>
            <a:ext cx="5721458" cy="3215899"/>
          </a:xfrm>
          <a:prstGeom prst="rect">
            <a:avLst/>
          </a:prstGeom>
        </p:spPr>
      </p:pic>
      <p:pic>
        <p:nvPicPr>
          <p:cNvPr id="4" name="Picture 3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63D644F2-552F-33F2-3583-0C82814DB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661" y="3215898"/>
            <a:ext cx="3448374" cy="2699290"/>
          </a:xfrm>
          <a:prstGeom prst="rect">
            <a:avLst/>
          </a:prstGeom>
        </p:spPr>
      </p:pic>
      <p:graphicFrame>
        <p:nvGraphicFramePr>
          <p:cNvPr id="18" name="Text Placeholder 3">
            <a:extLst>
              <a:ext uri="{FF2B5EF4-FFF2-40B4-BE49-F238E27FC236}">
                <a16:creationId xmlns:a16="http://schemas.microsoft.com/office/drawing/2014/main" id="{1605DE34-0D5D-1800-521B-668D9931BD66}"/>
              </a:ext>
            </a:extLst>
          </p:cNvPr>
          <p:cNvGraphicFramePr/>
          <p:nvPr/>
        </p:nvGraphicFramePr>
        <p:xfrm>
          <a:off x="679052" y="1608992"/>
          <a:ext cx="5028065" cy="379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3361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04ED0-C8CF-8B61-9A00-997F93EF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4653DE-A6D2-11F2-975A-47E54032CDB1}"/>
              </a:ext>
            </a:extLst>
          </p:cNvPr>
          <p:cNvCxnSpPr/>
          <p:nvPr/>
        </p:nvCxnSpPr>
        <p:spPr>
          <a:xfrm>
            <a:off x="449179" y="6018195"/>
            <a:ext cx="11197389" cy="0"/>
          </a:xfrm>
          <a:prstGeom prst="line">
            <a:avLst/>
          </a:prstGeom>
          <a:ln>
            <a:solidFill>
              <a:srgbClr val="1BA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blue and white logo&#10;&#10;Description automatically generated">
            <a:extLst>
              <a:ext uri="{FF2B5EF4-FFF2-40B4-BE49-F238E27FC236}">
                <a16:creationId xmlns:a16="http://schemas.microsoft.com/office/drawing/2014/main" id="{4B82935F-38BD-72DC-A855-60E356AE5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t="25932" r="13824" b="28497"/>
          <a:stretch/>
        </p:blipFill>
        <p:spPr>
          <a:xfrm>
            <a:off x="9591778" y="6175945"/>
            <a:ext cx="2054790" cy="52462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13C9D974-A25A-8A6B-26E0-79DF546DDD06}"/>
              </a:ext>
            </a:extLst>
          </p:cNvPr>
          <p:cNvSpPr txBox="1">
            <a:spLocks/>
          </p:cNvSpPr>
          <p:nvPr/>
        </p:nvSpPr>
        <p:spPr>
          <a:xfrm>
            <a:off x="679052" y="606489"/>
            <a:ext cx="5337700" cy="1002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600" b="1" kern="1200">
                <a:solidFill>
                  <a:srgbClr val="164B9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dirty="0">
                <a:latin typeface="Montserrat ExtraBold"/>
                <a:ea typeface="Calibri"/>
                <a:cs typeface="Calibri"/>
              </a:rPr>
              <a:t>Parish-Based Refugee Reception and Integration (2022 – 2026)</a:t>
            </a:r>
          </a:p>
          <a:p>
            <a:pPr marL="0" marR="0" lvl="0" indent="0" algn="l" defTabSz="914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="1" i="0" u="none" strike="noStrike" kern="1200" cap="none" spc="0" normalizeH="0" baseline="0" noProof="0" dirty="0">
              <a:ln>
                <a:noFill/>
              </a:ln>
              <a:solidFill>
                <a:srgbClr val="164B91"/>
              </a:solidFill>
              <a:effectLst/>
              <a:uLnTx/>
              <a:uFillTx/>
              <a:latin typeface="Montserrat ExtraBold"/>
            </a:endParaRPr>
          </a:p>
        </p:txBody>
      </p:sp>
      <p:pic>
        <p:nvPicPr>
          <p:cNvPr id="3" name="Picture 2" descr="A group of men in white shirts and a football ball on a green field&#10;&#10;AI-generated content may be incorrect.">
            <a:extLst>
              <a:ext uri="{FF2B5EF4-FFF2-40B4-BE49-F238E27FC236}">
                <a16:creationId xmlns:a16="http://schemas.microsoft.com/office/drawing/2014/main" id="{02AAF324-8A57-501B-4EE8-52D5FAC62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50" y="335280"/>
            <a:ext cx="3314700" cy="4419600"/>
          </a:xfrm>
          <a:prstGeom prst="rect">
            <a:avLst/>
          </a:prstGeom>
        </p:spPr>
      </p:pic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BB0F92C-F5E6-1087-103E-0BD32FD41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20" y="3058160"/>
            <a:ext cx="4373880" cy="2905760"/>
          </a:xfrm>
          <a:prstGeom prst="rect">
            <a:avLst/>
          </a:prstGeom>
        </p:spPr>
      </p:pic>
      <p:graphicFrame>
        <p:nvGraphicFramePr>
          <p:cNvPr id="18" name="Text Placeholder 3">
            <a:extLst>
              <a:ext uri="{FF2B5EF4-FFF2-40B4-BE49-F238E27FC236}">
                <a16:creationId xmlns:a16="http://schemas.microsoft.com/office/drawing/2014/main" id="{6ABC473A-F986-87EF-E0AE-56DEE5E397FC}"/>
              </a:ext>
            </a:extLst>
          </p:cNvPr>
          <p:cNvGraphicFramePr/>
          <p:nvPr/>
        </p:nvGraphicFramePr>
        <p:xfrm>
          <a:off x="679052" y="1608992"/>
          <a:ext cx="5028065" cy="3793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89680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e21d046-5337-44a3-956c-d122bfa71b6e">
      <Terms xmlns="http://schemas.microsoft.com/office/infopath/2007/PartnerControls"/>
    </lcf76f155ced4ddcb4097134ff3c332f>
    <TaxCatchAll xmlns="d56289b7-7052-490e-85ce-30a62c0680e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A68C83643D84182F6F6CF37BD10B1" ma:contentTypeVersion="18" ma:contentTypeDescription="Create a new document." ma:contentTypeScope="" ma:versionID="ed83e29a42e97c68c40b9e7ae571cdac">
  <xsd:schema xmlns:xsd="http://www.w3.org/2001/XMLSchema" xmlns:xs="http://www.w3.org/2001/XMLSchema" xmlns:p="http://schemas.microsoft.com/office/2006/metadata/properties" xmlns:ns2="6e21d046-5337-44a3-956c-d122bfa71b6e" xmlns:ns3="d56289b7-7052-490e-85ce-30a62c0680eb" targetNamespace="http://schemas.microsoft.com/office/2006/metadata/properties" ma:root="true" ma:fieldsID="801cd5acf402c86ba2a88c679d382a62" ns2:_="" ns3:_="">
    <xsd:import namespace="6e21d046-5337-44a3-956c-d122bfa71b6e"/>
    <xsd:import namespace="d56289b7-7052-490e-85ce-30a62c0680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1d046-5337-44a3-956c-d122bfa71b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8dc06f-2551-49d8-89d5-c542e3ea5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289b7-7052-490e-85ce-30a62c0680e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550431-c5b8-4d08-a83b-2b36f5cbe539}" ma:internalName="TaxCatchAll" ma:showField="CatchAllData" ma:web="d56289b7-7052-490e-85ce-30a62c0680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A680EF-5B6C-4C8F-B8EF-FF9B958C26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67FEE8-4E7D-4985-A4DC-C0923F191824}">
  <ds:schemaRefs>
    <ds:schemaRef ds:uri="http://schemas.microsoft.com/office/2006/metadata/properties"/>
    <ds:schemaRef ds:uri="http://schemas.microsoft.com/office/infopath/2007/PartnerControls"/>
    <ds:schemaRef ds:uri="6e21d046-5337-44a3-956c-d122bfa71b6e"/>
    <ds:schemaRef ds:uri="d56289b7-7052-490e-85ce-30a62c0680eb"/>
  </ds:schemaRefs>
</ds:datastoreItem>
</file>

<file path=customXml/itemProps3.xml><?xml version="1.0" encoding="utf-8"?>
<ds:datastoreItem xmlns:ds="http://schemas.openxmlformats.org/officeDocument/2006/customXml" ds:itemID="{0E77023E-D19C-46FE-8AE4-74DC87DBC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1d046-5337-44a3-956c-d122bfa71b6e"/>
    <ds:schemaRef ds:uri="d56289b7-7052-490e-85ce-30a62c0680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26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collaborate to achieve regional &amp; country communication objectives?</dc:title>
  <dc:creator>Nale Barbieri</dc:creator>
  <cp:lastModifiedBy>Nale Barbieri</cp:lastModifiedBy>
  <cp:revision>62</cp:revision>
  <dcterms:created xsi:type="dcterms:W3CDTF">2023-10-23T09:32:02Z</dcterms:created>
  <dcterms:modified xsi:type="dcterms:W3CDTF">2025-03-28T14:43:12Z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0x010100FC6A68C83643D84182F6F6CF37BD10B1</vt:lpwstr>
  </property>
  <property fmtid="{D5CDD505-2E9C-101B-9397-08002B2CF9AE}" pid="3" name="MediaServiceImageTags">
    <vt:lpwstr/>
  </property>
</Properties>
</file>