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6" r:id="rId5"/>
    <p:sldId id="277" r:id="rId6"/>
    <p:sldId id="27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B91"/>
    <a:srgbClr val="5B616B"/>
    <a:srgbClr val="DC7D11"/>
    <a:srgbClr val="00A6CE"/>
    <a:srgbClr val="85E8FF"/>
    <a:srgbClr val="77A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5" autoAdjust="0"/>
    <p:restoredTop sz="96374" autoAdjust="0"/>
  </p:normalViewPr>
  <p:slideViewPr>
    <p:cSldViewPr snapToGrid="0">
      <p:cViewPr varScale="1">
        <p:scale>
          <a:sx n="83" d="100"/>
          <a:sy n="83" d="100"/>
        </p:scale>
        <p:origin x="672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3/28/2025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3/28/2025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336D6D-A534-4ED6-8E13-A0AFFB262A26}"/>
              </a:ext>
            </a:extLst>
          </p:cNvPr>
          <p:cNvSpPr/>
          <p:nvPr userDrawn="1"/>
        </p:nvSpPr>
        <p:spPr>
          <a:xfrm>
            <a:off x="0" y="0"/>
            <a:ext cx="8182947" cy="6858000"/>
          </a:xfrm>
          <a:prstGeom prst="rect">
            <a:avLst/>
          </a:prstGeom>
          <a:solidFill>
            <a:srgbClr val="164B91"/>
          </a:solidFill>
          <a:ln>
            <a:solidFill>
              <a:srgbClr val="164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738" y="2100550"/>
            <a:ext cx="7153470" cy="1517904"/>
          </a:xfrm>
        </p:spPr>
        <p:txBody>
          <a:bodyPr anchor="t"/>
          <a:lstStyle>
            <a:lvl1pPr algn="l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738" y="3779873"/>
            <a:ext cx="715347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F6E19-7615-4D5B-A039-F860A6203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5" y="2989592"/>
            <a:ext cx="2804458" cy="8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96E71-6323-4FCF-96BE-3A329A8380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7388" y="1362075"/>
            <a:ext cx="10817225" cy="444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24C5C9-866F-4450-882D-69631B15CA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55" y="288958"/>
            <a:ext cx="10817289" cy="978002"/>
          </a:xfrm>
        </p:spPr>
        <p:txBody>
          <a:bodyPr/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5C632-99C3-4C4B-A68F-A1BBE425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24C5C9-866F-4450-882D-69631B15CA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55" y="288958"/>
            <a:ext cx="10817289" cy="978002"/>
          </a:xfrm>
        </p:spPr>
        <p:txBody>
          <a:bodyPr/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5C632-99C3-4C4B-A68F-A1BBE425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16AE453C-D850-4801-8535-240BF8B1B81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65592093"/>
              </p:ext>
            </p:extLst>
          </p:nvPr>
        </p:nvGraphicFramePr>
        <p:xfrm>
          <a:off x="717846" y="1456078"/>
          <a:ext cx="10836066" cy="420978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06011">
                  <a:extLst>
                    <a:ext uri="{9D8B030D-6E8A-4147-A177-3AD203B41FA5}">
                      <a16:colId xmlns:a16="http://schemas.microsoft.com/office/drawing/2014/main" val="708379752"/>
                    </a:ext>
                  </a:extLst>
                </a:gridCol>
                <a:gridCol w="1806011">
                  <a:extLst>
                    <a:ext uri="{9D8B030D-6E8A-4147-A177-3AD203B41FA5}">
                      <a16:colId xmlns:a16="http://schemas.microsoft.com/office/drawing/2014/main" val="3388440498"/>
                    </a:ext>
                  </a:extLst>
                </a:gridCol>
                <a:gridCol w="1806011">
                  <a:extLst>
                    <a:ext uri="{9D8B030D-6E8A-4147-A177-3AD203B41FA5}">
                      <a16:colId xmlns:a16="http://schemas.microsoft.com/office/drawing/2014/main" val="2799140929"/>
                    </a:ext>
                  </a:extLst>
                </a:gridCol>
                <a:gridCol w="1806011">
                  <a:extLst>
                    <a:ext uri="{9D8B030D-6E8A-4147-A177-3AD203B41FA5}">
                      <a16:colId xmlns:a16="http://schemas.microsoft.com/office/drawing/2014/main" val="3682947224"/>
                    </a:ext>
                  </a:extLst>
                </a:gridCol>
                <a:gridCol w="1806011">
                  <a:extLst>
                    <a:ext uri="{9D8B030D-6E8A-4147-A177-3AD203B41FA5}">
                      <a16:colId xmlns:a16="http://schemas.microsoft.com/office/drawing/2014/main" val="1180409189"/>
                    </a:ext>
                  </a:extLst>
                </a:gridCol>
                <a:gridCol w="1806011">
                  <a:extLst>
                    <a:ext uri="{9D8B030D-6E8A-4147-A177-3AD203B41FA5}">
                      <a16:colId xmlns:a16="http://schemas.microsoft.com/office/drawing/2014/main" val="3013492965"/>
                    </a:ext>
                  </a:extLst>
                </a:gridCol>
              </a:tblGrid>
              <a:tr h="493038">
                <a:tc>
                  <a:txBody>
                    <a:bodyPr/>
                    <a:lstStyle/>
                    <a:p>
                      <a:r>
                        <a:rPr lang="en-US" sz="2000" dirty="0"/>
                        <a:t>Colum 1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Colum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6618344"/>
                  </a:ext>
                </a:extLst>
              </a:tr>
              <a:tr h="49303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5B616B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5B616B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777593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251738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5B616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08913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637580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887707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656023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945288"/>
                  </a:ext>
                </a:extLst>
              </a:tr>
              <a:tr h="4551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4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618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5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2">
    <p:bg>
      <p:bgPr>
        <a:solidFill>
          <a:srgbClr val="164B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922" y="1080655"/>
            <a:ext cx="10898155" cy="2092127"/>
          </a:xfrm>
        </p:spPr>
        <p:txBody>
          <a:bodyPr anchor="t"/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6923" y="3334201"/>
            <a:ext cx="10898155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6DA1B-130E-4994-985A-C6664731A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95" y="4924266"/>
            <a:ext cx="291801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75671" y="1453371"/>
            <a:ext cx="10924320" cy="4327266"/>
          </a:xfrm>
        </p:spPr>
        <p:txBody>
          <a:bodyPr>
            <a:normAutofit/>
          </a:bodyPr>
          <a:lstStyle>
            <a:lvl1pPr marL="388620" indent="-342900">
              <a:buFont typeface="Arial" panose="020B0604020202020204" pitchFamily="34" charset="0"/>
              <a:buChar char="•"/>
              <a:defRPr sz="2800">
                <a:solidFill>
                  <a:srgbClr val="5B616B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30EC-8C82-413F-BA6E-F987EACAE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5561" y="6296529"/>
            <a:ext cx="712861" cy="365125"/>
          </a:xfrm>
        </p:spPr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82" y="1354975"/>
            <a:ext cx="5385318" cy="449718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B616B"/>
                </a:solidFill>
              </a:defRPr>
            </a:lvl1pPr>
            <a:lvl2pPr>
              <a:defRPr sz="2400">
                <a:solidFill>
                  <a:srgbClr val="5B616B"/>
                </a:solidFill>
              </a:defRPr>
            </a:lvl2pPr>
            <a:lvl3pPr>
              <a:defRPr sz="2000">
                <a:solidFill>
                  <a:srgbClr val="5B616B"/>
                </a:solidFill>
              </a:defRPr>
            </a:lvl3pPr>
            <a:lvl4pPr>
              <a:defRPr sz="1800">
                <a:solidFill>
                  <a:srgbClr val="5B616B"/>
                </a:solidFill>
              </a:defRPr>
            </a:lvl4pPr>
            <a:lvl5pPr>
              <a:defRPr sz="1600">
                <a:solidFill>
                  <a:srgbClr val="5B616B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5F9CC8-EFCA-4432-8BBF-FB1556A4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82" y="419745"/>
            <a:ext cx="10770636" cy="586096"/>
          </a:xfrm>
        </p:spPr>
        <p:txBody>
          <a:bodyPr anchor="t">
            <a:norm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6F08F8-231A-434B-917E-2B08C640D3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354975"/>
            <a:ext cx="5385318" cy="449718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B616B"/>
                </a:solidFill>
              </a:defRPr>
            </a:lvl1pPr>
            <a:lvl2pPr>
              <a:defRPr sz="2400">
                <a:solidFill>
                  <a:srgbClr val="5B616B"/>
                </a:solidFill>
              </a:defRPr>
            </a:lvl2pPr>
            <a:lvl3pPr>
              <a:defRPr sz="2000">
                <a:solidFill>
                  <a:srgbClr val="5B616B"/>
                </a:solidFill>
              </a:defRPr>
            </a:lvl3pPr>
            <a:lvl4pPr>
              <a:defRPr sz="1800">
                <a:solidFill>
                  <a:srgbClr val="5B616B"/>
                </a:solidFill>
              </a:defRPr>
            </a:lvl4pPr>
            <a:lvl5pPr>
              <a:defRPr sz="1600">
                <a:solidFill>
                  <a:srgbClr val="5B616B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7C5B0-5C95-42E9-B81E-4ABF5219A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1">
    <p:bg>
      <p:bgPr>
        <a:solidFill>
          <a:srgbClr val="164B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FD8B22-7A6E-460B-B178-C995C7AA4B69}"/>
              </a:ext>
            </a:extLst>
          </p:cNvPr>
          <p:cNvSpPr/>
          <p:nvPr userDrawn="1"/>
        </p:nvSpPr>
        <p:spPr>
          <a:xfrm>
            <a:off x="8221286" y="0"/>
            <a:ext cx="39707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DF5B67-0D3A-49BE-B689-56FE6EFAD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738" y="2893661"/>
            <a:ext cx="7153470" cy="1070679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9365B8-BDDC-45AE-BA20-560945709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6491" y="1572529"/>
            <a:ext cx="3050771" cy="326571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800">
                <a:solidFill>
                  <a:srgbClr val="5B616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282FA-3BE9-4F09-AF34-4C1E47D9D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FE49A-6E9C-4B85-8107-35BB1ACA8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164B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6923" y="2984270"/>
            <a:ext cx="10898155" cy="889461"/>
          </a:xfrm>
        </p:spPr>
        <p:txBody>
          <a:bodyPr anchor="t"/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E89B3-A200-4029-8928-48B1805764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FE49A-6E9C-4B85-8107-35BB1ACA8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 hasCustomPrompt="1"/>
          </p:nvPr>
        </p:nvSpPr>
        <p:spPr>
          <a:xfrm>
            <a:off x="4810396" y="932125"/>
            <a:ext cx="6702552" cy="4470296"/>
          </a:xfrm>
          <a:solidFill>
            <a:srgbClr val="00A6CE"/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Upload Picture</a:t>
            </a:r>
          </a:p>
          <a:p>
            <a:endParaRPr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36770D-52C8-45B8-8FFE-0E688C1AF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52" y="606489"/>
            <a:ext cx="4053747" cy="1880491"/>
          </a:xfrm>
        </p:spPr>
        <p:txBody>
          <a:bodyPr anchor="t"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A00F79-A7D6-49C1-A1F8-2EC8677E6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052" y="2472611"/>
            <a:ext cx="4053747" cy="326571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800">
                <a:solidFill>
                  <a:srgbClr val="5B616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00202-8CDB-4D1D-882A-41CC0F18E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 hasCustomPrompt="1"/>
          </p:nvPr>
        </p:nvSpPr>
        <p:spPr>
          <a:xfrm>
            <a:off x="7732493" y="606489"/>
            <a:ext cx="3780455" cy="5131837"/>
          </a:xfrm>
          <a:solidFill>
            <a:srgbClr val="00A6CE"/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upload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36770D-52C8-45B8-8FFE-0E688C1AF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52" y="606490"/>
            <a:ext cx="6780151" cy="956304"/>
          </a:xfrm>
        </p:spPr>
        <p:txBody>
          <a:bodyPr anchor="t">
            <a:norm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A00F79-A7D6-49C1-A1F8-2EC8677E6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052" y="1745673"/>
            <a:ext cx="6780151" cy="399265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800">
                <a:solidFill>
                  <a:srgbClr val="5B616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2CFB9-6D28-4771-B211-40E876D32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5A4E-E2AF-4153-AD47-58F7804CE5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 b="1"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E895D8E-3595-440D-9A84-4A2E026FF78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72368" y="1585913"/>
            <a:ext cx="10817225" cy="4087812"/>
          </a:xfrm>
        </p:spPr>
        <p:txBody>
          <a:bodyPr>
            <a:normAutofit/>
          </a:bodyPr>
          <a:lstStyle>
            <a:lvl1pPr marL="45720" indent="0">
              <a:buNone/>
              <a:defRPr sz="2800"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BED0D4-AC94-495B-A889-D771CA03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FE49A-6E9C-4B85-8107-35BB1ACA8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355" y="288958"/>
            <a:ext cx="10817289" cy="9780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55" y="1534403"/>
            <a:ext cx="10817289" cy="418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10BEA-931B-41EA-884D-83294389E980}"/>
              </a:ext>
            </a:extLst>
          </p:cNvPr>
          <p:cNvCxnSpPr>
            <a:cxnSpLocks/>
          </p:cNvCxnSpPr>
          <p:nvPr userDrawn="1"/>
        </p:nvCxnSpPr>
        <p:spPr>
          <a:xfrm>
            <a:off x="687356" y="6027570"/>
            <a:ext cx="10817289" cy="0"/>
          </a:xfrm>
          <a:prstGeom prst="line">
            <a:avLst/>
          </a:prstGeom>
          <a:ln>
            <a:solidFill>
              <a:srgbClr val="00A6C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FCAD1D3-989B-4EE1-A0B2-B8664EE3F3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23" y="6063480"/>
            <a:ext cx="1685960" cy="72615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E457C-BAFD-48A5-83F2-689DF05E4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2832" y="6243994"/>
            <a:ext cx="712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B616B"/>
                </a:solidFill>
              </a:defRPr>
            </a:lvl1pPr>
          </a:lstStyle>
          <a:p>
            <a:fld id="{A07FE49A-6E9C-4B85-8107-35BB1ACA8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0" r:id="rId3"/>
    <p:sldLayoutId id="2147483656" r:id="rId4"/>
    <p:sldLayoutId id="2147483665" r:id="rId5"/>
    <p:sldLayoutId id="2147483666" r:id="rId6"/>
    <p:sldLayoutId id="2147483657" r:id="rId7"/>
    <p:sldLayoutId id="2147483661" r:id="rId8"/>
    <p:sldLayoutId id="2147483662" r:id="rId9"/>
    <p:sldLayoutId id="2147483663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600" b="1" kern="1200">
          <a:solidFill>
            <a:srgbClr val="164B91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88620" indent="-342900" algn="l" defTabSz="914400" rtl="0" eaLnBrk="1" latinLnBrk="0" hangingPunct="1">
        <a:lnSpc>
          <a:spcPct val="90000"/>
        </a:lnSpc>
        <a:spcBef>
          <a:spcPts val="1800"/>
        </a:spcBef>
        <a:buClr>
          <a:srgbClr val="00A6CE"/>
        </a:buClr>
        <a:buSzPct val="130000"/>
        <a:buFont typeface="Arial" panose="020B0604020202020204" pitchFamily="34" charset="0"/>
        <a:buChar char="•"/>
        <a:defRPr sz="2800" kern="1200">
          <a:solidFill>
            <a:srgbClr val="5B616B"/>
          </a:solidFill>
          <a:latin typeface="+mn-lt"/>
          <a:ea typeface="+mn-ea"/>
          <a:cs typeface="+mn-cs"/>
        </a:defRPr>
      </a:lvl1pPr>
      <a:lvl2pPr marL="65151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00A6CE"/>
        </a:buClr>
        <a:buSzPct val="130000"/>
        <a:buFont typeface="Arial" panose="020B0604020202020204" pitchFamily="34" charset="0"/>
        <a:buChar char="•"/>
        <a:defRPr sz="2400" kern="1200">
          <a:solidFill>
            <a:srgbClr val="5B616B"/>
          </a:solidFill>
          <a:latin typeface="+mn-lt"/>
          <a:ea typeface="+mn-ea"/>
          <a:cs typeface="+mn-cs"/>
        </a:defRPr>
      </a:lvl2pPr>
      <a:lvl3pPr marL="971550" indent="-285750" algn="l" defTabSz="914400" rtl="0" eaLnBrk="1" latinLnBrk="0" hangingPunct="1">
        <a:lnSpc>
          <a:spcPct val="90000"/>
        </a:lnSpc>
        <a:spcBef>
          <a:spcPts val="800"/>
        </a:spcBef>
        <a:buClr>
          <a:srgbClr val="00A6CE"/>
        </a:buClr>
        <a:buSzPct val="130000"/>
        <a:buFont typeface="Arial" panose="020B0604020202020204" pitchFamily="34" charset="0"/>
        <a:buChar char="•"/>
        <a:defRPr sz="2000" kern="1200">
          <a:solidFill>
            <a:srgbClr val="5B616B"/>
          </a:solidFill>
          <a:latin typeface="+mn-lt"/>
          <a:ea typeface="+mn-ea"/>
          <a:cs typeface="+mn-cs"/>
        </a:defRPr>
      </a:lvl3pPr>
      <a:lvl4pPr marL="1291590" indent="-285750" algn="l" defTabSz="914400" rtl="0" eaLnBrk="1" latinLnBrk="0" hangingPunct="1">
        <a:lnSpc>
          <a:spcPct val="90000"/>
        </a:lnSpc>
        <a:spcBef>
          <a:spcPts val="800"/>
        </a:spcBef>
        <a:buClr>
          <a:srgbClr val="00A6CE"/>
        </a:buClr>
        <a:buSzPct val="130000"/>
        <a:buFont typeface="Arial" panose="020B0604020202020204" pitchFamily="34" charset="0"/>
        <a:buChar char="•"/>
        <a:defRPr sz="1800" kern="1200">
          <a:solidFill>
            <a:srgbClr val="5B616B"/>
          </a:solidFill>
          <a:latin typeface="+mn-lt"/>
          <a:ea typeface="+mn-ea"/>
          <a:cs typeface="+mn-cs"/>
        </a:defRPr>
      </a:lvl4pPr>
      <a:lvl5pPr marL="1611630" indent="-285750" algn="l" defTabSz="914400" rtl="0" eaLnBrk="1" latinLnBrk="0" hangingPunct="1">
        <a:lnSpc>
          <a:spcPct val="90000"/>
        </a:lnSpc>
        <a:spcBef>
          <a:spcPts val="800"/>
        </a:spcBef>
        <a:buClr>
          <a:srgbClr val="00A6CE"/>
        </a:buClr>
        <a:buSzPct val="130000"/>
        <a:buFont typeface="Arial" panose="020B0604020202020204" pitchFamily="34" charset="0"/>
        <a:buChar char="•"/>
        <a:defRPr sz="1600" u="none" kern="1200">
          <a:solidFill>
            <a:srgbClr val="5B616B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2501A-70D7-49ED-3196-ED22F03A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3DEAA5-75D0-0890-978D-81BC35F2E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303" y="413004"/>
            <a:ext cx="7153470" cy="641830"/>
          </a:xfrm>
        </p:spPr>
        <p:txBody>
          <a:bodyPr>
            <a:noAutofit/>
          </a:bodyPr>
          <a:lstStyle/>
          <a:p>
            <a:pPr algn="ctr"/>
            <a:r>
              <a:rPr lang="en-GB" b="1" noProof="0" dirty="0">
                <a:latin typeface="+mj-lt"/>
              </a:rPr>
              <a:t>CHANGE projects</a:t>
            </a:r>
            <a:endParaRPr lang="en-GB" sz="2800" b="1" noProof="0" dirty="0">
              <a:latin typeface="+mj-lt"/>
            </a:endParaRPr>
          </a:p>
          <a:p>
            <a:endParaRPr lang="en-GB" sz="2800" b="1" noProof="0" dirty="0">
              <a:latin typeface="+mj-lt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43F26BE-8E0D-CBBF-0F5E-4CF636F43E47}"/>
              </a:ext>
            </a:extLst>
          </p:cNvPr>
          <p:cNvSpPr txBox="1"/>
          <p:nvPr/>
        </p:nvSpPr>
        <p:spPr>
          <a:xfrm>
            <a:off x="561310" y="1241388"/>
            <a:ext cx="1830908" cy="2582467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GB" noProof="0" dirty="0"/>
              <a:t>WHAT?</a:t>
            </a:r>
          </a:p>
          <a:p>
            <a:endParaRPr lang="en-GB" dirty="0"/>
          </a:p>
          <a:p>
            <a:r>
              <a:rPr lang="en-GB" noProof="0" dirty="0"/>
              <a:t>Raising awareness activities on „migration” in high schools.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A5B9D07-72E8-05B1-2F18-684ABCFC5995}"/>
              </a:ext>
            </a:extLst>
          </p:cNvPr>
          <p:cNvSpPr txBox="1"/>
          <p:nvPr/>
        </p:nvSpPr>
        <p:spPr>
          <a:xfrm>
            <a:off x="2786350" y="1241387"/>
            <a:ext cx="1830908" cy="2582468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85000" lnSpcReduction="10000"/>
          </a:bodyPr>
          <a:lstStyle/>
          <a:p>
            <a:pPr algn="ctr"/>
            <a:r>
              <a:rPr lang="en-GB" noProof="0" dirty="0"/>
              <a:t>WHY?</a:t>
            </a:r>
          </a:p>
          <a:p>
            <a:endParaRPr lang="en-GB" dirty="0"/>
          </a:p>
          <a:p>
            <a:r>
              <a:rPr lang="en-GB" dirty="0"/>
              <a:t>Migration is a heated topic.</a:t>
            </a:r>
          </a:p>
          <a:p>
            <a:endParaRPr lang="en-GB" noProof="0" dirty="0"/>
          </a:p>
          <a:p>
            <a:r>
              <a:rPr lang="en-GB" dirty="0"/>
              <a:t>Heads of schools refuse to tackle the issue.</a:t>
            </a:r>
          </a:p>
          <a:p>
            <a:endParaRPr lang="en-GB" dirty="0"/>
          </a:p>
          <a:p>
            <a:r>
              <a:rPr lang="en-GB" dirty="0"/>
              <a:t>Increasing level of xenophobia.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DBFDE02-F00A-1AF3-9F97-AD886AFE16E6}"/>
              </a:ext>
            </a:extLst>
          </p:cNvPr>
          <p:cNvSpPr txBox="1"/>
          <p:nvPr/>
        </p:nvSpPr>
        <p:spPr>
          <a:xfrm>
            <a:off x="5011390" y="1241386"/>
            <a:ext cx="1830908" cy="2582467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pPr algn="ctr"/>
            <a:r>
              <a:rPr lang="en-GB" dirty="0"/>
              <a:t>HOW? </a:t>
            </a:r>
          </a:p>
          <a:p>
            <a:endParaRPr lang="en-GB" noProof="0" dirty="0"/>
          </a:p>
          <a:p>
            <a:r>
              <a:rPr lang="en-GB" noProof="0" dirty="0"/>
              <a:t>Switching the focus to </a:t>
            </a:r>
            <a:r>
              <a:rPr lang="en-GB" b="1" noProof="0" dirty="0"/>
              <a:t>„climate change”.</a:t>
            </a:r>
          </a:p>
          <a:p>
            <a:endParaRPr lang="en-GB" dirty="0"/>
          </a:p>
          <a:p>
            <a:r>
              <a:rPr lang="en-GB" noProof="0" dirty="0"/>
              <a:t>Performing it instead of schools… </a:t>
            </a:r>
            <a:r>
              <a:rPr lang="en-GB" noProof="0" dirty="0">
                <a:sym typeface="Wingdings" panose="05000000000000000000" pitchFamily="2" charset="2"/>
              </a:rPr>
              <a:t>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Speakers’ key role. </a:t>
            </a:r>
            <a:r>
              <a:rPr lang="en-GB" noProof="0" dirty="0">
                <a:sym typeface="Wingdings" panose="05000000000000000000" pitchFamily="2" charset="2"/>
              </a:rPr>
              <a:t> </a:t>
            </a:r>
            <a:endParaRPr lang="en-GB" noProof="0" dirty="0"/>
          </a:p>
          <a:p>
            <a:endParaRPr lang="en-GB" noProof="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ABB7CD0-851F-5C69-89BF-7DBE594EC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58" y="3938493"/>
            <a:ext cx="5992091" cy="269497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33DBA4D-ED94-7D84-C602-BE563150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092" y="5008851"/>
            <a:ext cx="23431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CA0D7-D6A2-F344-7757-F26114E40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34B0C75-EC17-071E-DF2B-E6ED41A21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303" y="413004"/>
            <a:ext cx="7153470" cy="641830"/>
          </a:xfrm>
        </p:spPr>
        <p:txBody>
          <a:bodyPr>
            <a:noAutofit/>
          </a:bodyPr>
          <a:lstStyle/>
          <a:p>
            <a:pPr algn="ctr"/>
            <a:r>
              <a:rPr lang="en-GB" sz="2800" b="1" noProof="0" dirty="0">
                <a:latin typeface="+mj-lt"/>
              </a:rPr>
              <a:t>Zahra and Zia HFL package</a:t>
            </a:r>
          </a:p>
          <a:p>
            <a:endParaRPr lang="en-GB" sz="2800" b="1" noProof="0" dirty="0">
              <a:latin typeface="+mj-lt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3EC62C3-9572-EA5B-0897-B11760110820}"/>
              </a:ext>
            </a:extLst>
          </p:cNvPr>
          <p:cNvSpPr txBox="1"/>
          <p:nvPr/>
        </p:nvSpPr>
        <p:spPr>
          <a:xfrm>
            <a:off x="561310" y="1241387"/>
            <a:ext cx="1830908" cy="2831849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ctr"/>
            <a:r>
              <a:rPr lang="en-GB" noProof="0" dirty="0"/>
              <a:t>WHAT?</a:t>
            </a:r>
          </a:p>
          <a:p>
            <a:endParaRPr lang="en-GB" dirty="0"/>
          </a:p>
          <a:p>
            <a:r>
              <a:rPr lang="en-GB" noProof="0" dirty="0"/>
              <a:t>Language learning package</a:t>
            </a:r>
            <a:endParaRPr lang="en-GB" dirty="0"/>
          </a:p>
          <a:p>
            <a:endParaRPr lang="en-GB" noProof="0" dirty="0"/>
          </a:p>
          <a:p>
            <a:r>
              <a:rPr lang="en-GB" noProof="0" dirty="0"/>
              <a:t>(</a:t>
            </a:r>
            <a:r>
              <a:rPr lang="en-GB" noProof="0" dirty="0" err="1"/>
              <a:t>complemen</a:t>
            </a:r>
            <a:r>
              <a:rPr lang="en-GB" noProof="0" dirty="0"/>
              <a:t>-ted by teacher workshops) </a:t>
            </a:r>
          </a:p>
          <a:p>
            <a:endParaRPr lang="en-GB" dirty="0"/>
          </a:p>
          <a:p>
            <a:r>
              <a:rPr lang="en-GB" noProof="0" dirty="0"/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88ACBE5-4B83-F44F-2FA2-BAF1E28A2C2E}"/>
              </a:ext>
            </a:extLst>
          </p:cNvPr>
          <p:cNvSpPr txBox="1"/>
          <p:nvPr/>
        </p:nvSpPr>
        <p:spPr>
          <a:xfrm>
            <a:off x="2786350" y="1241387"/>
            <a:ext cx="1830908" cy="2831850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ctr"/>
            <a:r>
              <a:rPr lang="en-GB" noProof="0" dirty="0"/>
              <a:t>WHY?</a:t>
            </a:r>
          </a:p>
          <a:p>
            <a:endParaRPr lang="en-GB" dirty="0"/>
          </a:p>
          <a:p>
            <a:r>
              <a:rPr lang="en-GB" noProof="0" dirty="0"/>
              <a:t>Lack of </a:t>
            </a:r>
            <a:r>
              <a:rPr lang="en-GB" noProof="0" dirty="0" err="1"/>
              <a:t>methodologi-cal</a:t>
            </a:r>
            <a:r>
              <a:rPr lang="en-GB" noProof="0" dirty="0"/>
              <a:t> tools, personnel, and central </a:t>
            </a:r>
            <a:r>
              <a:rPr lang="en-GB" noProof="0" dirty="0" err="1"/>
              <a:t>administrati</a:t>
            </a:r>
            <a:r>
              <a:rPr lang="en-GB" noProof="0" dirty="0"/>
              <a:t>-on</a:t>
            </a:r>
            <a:r>
              <a:rPr lang="en-GB" dirty="0"/>
              <a:t> (in this sense). </a:t>
            </a:r>
            <a:endParaRPr lang="en-GB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C2B0F9E-F648-4DB3-F6E1-FDD70758F2DA}"/>
              </a:ext>
            </a:extLst>
          </p:cNvPr>
          <p:cNvSpPr txBox="1"/>
          <p:nvPr/>
        </p:nvSpPr>
        <p:spPr>
          <a:xfrm>
            <a:off x="5011390" y="1241385"/>
            <a:ext cx="1830908" cy="2831849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pPr algn="ctr"/>
            <a:r>
              <a:rPr lang="en-GB" dirty="0"/>
              <a:t>HOW? </a:t>
            </a:r>
          </a:p>
          <a:p>
            <a:endParaRPr lang="en-GB" noProof="0" dirty="0"/>
          </a:p>
          <a:p>
            <a:r>
              <a:rPr lang="en-GB" noProof="0" dirty="0"/>
              <a:t>Based on needs.</a:t>
            </a:r>
          </a:p>
          <a:p>
            <a:endParaRPr lang="en-GB" dirty="0"/>
          </a:p>
          <a:p>
            <a:r>
              <a:rPr lang="en-GB" noProof="0" dirty="0"/>
              <a:t>Development of tools and sharing it for free.</a:t>
            </a:r>
          </a:p>
          <a:p>
            <a:endParaRPr lang="en-GB" dirty="0"/>
          </a:p>
          <a:p>
            <a:r>
              <a:rPr lang="en-GB" noProof="0" dirty="0"/>
              <a:t>Selling the booklet and using the income for re-printing</a:t>
            </a:r>
            <a:r>
              <a:rPr lang="en-GB" dirty="0"/>
              <a:t>. </a:t>
            </a:r>
            <a:endParaRPr lang="en-GB" noProof="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32117D4-E462-E8EF-BE12-081EF146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793" y="4147128"/>
            <a:ext cx="1982102" cy="26023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9F1F405-C21D-1592-BE33-8F2E2AE7A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436" y="4147128"/>
            <a:ext cx="3711248" cy="151851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43154BA-3980-CD55-E113-619EBB87F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95" y="4147128"/>
            <a:ext cx="1928567" cy="260232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0ADD932-1B4B-421D-9CD5-A4FB8D5EF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479" y="4147128"/>
            <a:ext cx="1982102" cy="26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0283-B450-BF63-0F24-E723D821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7B5DEF-9681-A295-033A-BC285C0B2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303" y="413004"/>
            <a:ext cx="7153470" cy="64183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latin typeface="+mj-lt"/>
              </a:rPr>
              <a:t>Mixing methods – by JRS TEAM</a:t>
            </a:r>
          </a:p>
          <a:p>
            <a:endParaRPr lang="en-GB" sz="2800" b="1" dirty="0">
              <a:latin typeface="+mj-lt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F6C5ADC-C765-9617-3914-8D3DC19755C7}"/>
              </a:ext>
            </a:extLst>
          </p:cNvPr>
          <p:cNvSpPr txBox="1"/>
          <p:nvPr/>
        </p:nvSpPr>
        <p:spPr>
          <a:xfrm>
            <a:off x="561309" y="1241387"/>
            <a:ext cx="2081214" cy="2665595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ctr"/>
            <a:r>
              <a:rPr lang="en-GB" noProof="0" dirty="0"/>
              <a:t>WHAT?</a:t>
            </a:r>
          </a:p>
          <a:p>
            <a:endParaRPr lang="en-GB" dirty="0"/>
          </a:p>
          <a:p>
            <a:r>
              <a:rPr lang="en-GB" noProof="0" dirty="0"/>
              <a:t>Services for minors using mixed approaches:</a:t>
            </a:r>
          </a:p>
          <a:p>
            <a:pPr marL="285750" indent="-285750">
              <a:buFontTx/>
              <a:buChar char="-"/>
            </a:pPr>
            <a:endParaRPr lang="en-GB" noProof="0" dirty="0"/>
          </a:p>
          <a:p>
            <a:pPr marL="285750" indent="-285750">
              <a:buFontTx/>
              <a:buChar char="-"/>
            </a:pPr>
            <a:r>
              <a:rPr lang="en-GB" dirty="0"/>
              <a:t>M</a:t>
            </a:r>
            <a:r>
              <a:rPr lang="hu-HU" dirty="0"/>
              <a:t>HPSS +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noProof="0" dirty="0"/>
              <a:t>Language</a:t>
            </a:r>
            <a:r>
              <a:rPr lang="hu-HU" noProof="0" dirty="0"/>
              <a:t> +</a:t>
            </a:r>
            <a:endParaRPr lang="en-GB" noProof="0" dirty="0"/>
          </a:p>
          <a:p>
            <a:pPr marL="285750" indent="-285750">
              <a:buFontTx/>
              <a:buChar char="-"/>
            </a:pPr>
            <a:r>
              <a:rPr lang="en-GB" dirty="0"/>
              <a:t>Development</a:t>
            </a:r>
            <a:r>
              <a:rPr lang="hu-HU" dirty="0"/>
              <a:t>.</a:t>
            </a:r>
            <a:endParaRPr lang="en-GB" noProof="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DFE7F79-0EC3-A8F5-A687-148FE9E6AAB4}"/>
              </a:ext>
            </a:extLst>
          </p:cNvPr>
          <p:cNvSpPr txBox="1"/>
          <p:nvPr/>
        </p:nvSpPr>
        <p:spPr>
          <a:xfrm>
            <a:off x="2786350" y="1241387"/>
            <a:ext cx="2081214" cy="2665595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pPr algn="ctr"/>
            <a:r>
              <a:rPr lang="en-GB" noProof="0" dirty="0"/>
              <a:t>WHY?</a:t>
            </a:r>
          </a:p>
          <a:p>
            <a:endParaRPr lang="en-GB" dirty="0"/>
          </a:p>
          <a:p>
            <a:r>
              <a:rPr lang="en-GB" noProof="0" dirty="0"/>
              <a:t>Lack of services.</a:t>
            </a:r>
            <a:endParaRPr lang="hu-HU" noProof="0" dirty="0"/>
          </a:p>
          <a:p>
            <a:endParaRPr lang="en-GB" noProof="0" dirty="0"/>
          </a:p>
          <a:p>
            <a:r>
              <a:rPr lang="en-GB" dirty="0"/>
              <a:t>Multifaceted needs being assessed</a:t>
            </a:r>
            <a:r>
              <a:rPr lang="hu-HU" dirty="0"/>
              <a:t> (SEN).</a:t>
            </a:r>
            <a:endParaRPr lang="en-GB" dirty="0"/>
          </a:p>
          <a:p>
            <a:endParaRPr lang="hu-HU" dirty="0"/>
          </a:p>
          <a:p>
            <a:r>
              <a:rPr lang="en-GB" dirty="0"/>
              <a:t>Time </a:t>
            </a:r>
            <a:r>
              <a:rPr lang="en-GB" dirty="0" err="1"/>
              <a:t>consu</a:t>
            </a:r>
            <a:r>
              <a:rPr lang="en-GB" dirty="0"/>
              <a:t>-ming process of diploma certification.</a:t>
            </a:r>
            <a:endParaRPr lang="en-GB" noProof="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2AED9BB-8793-C86C-677F-74B06B42897F}"/>
              </a:ext>
            </a:extLst>
          </p:cNvPr>
          <p:cNvSpPr txBox="1"/>
          <p:nvPr/>
        </p:nvSpPr>
        <p:spPr>
          <a:xfrm>
            <a:off x="5011389" y="1241385"/>
            <a:ext cx="2479301" cy="2665595"/>
          </a:xfrm>
          <a:prstGeom prst="rect">
            <a:avLst/>
          </a:prstGeom>
          <a:solidFill>
            <a:srgbClr val="00A6CE"/>
          </a:solidFill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 algn="ctr"/>
            <a:r>
              <a:rPr lang="en-GB" dirty="0"/>
              <a:t>HOW? </a:t>
            </a:r>
          </a:p>
          <a:p>
            <a:endParaRPr lang="en-GB" noProof="0" dirty="0"/>
          </a:p>
          <a:p>
            <a:pPr marL="285750" indent="-285750">
              <a:buFontTx/>
              <a:buChar char="-"/>
            </a:pPr>
            <a:r>
              <a:rPr lang="en-GB" dirty="0"/>
              <a:t>3:1 expert (teacher and </a:t>
            </a:r>
            <a:r>
              <a:rPr lang="hu-HU" dirty="0"/>
              <a:t>2*</a:t>
            </a:r>
            <a:r>
              <a:rPr lang="en-GB" dirty="0"/>
              <a:t>developer)</a:t>
            </a:r>
            <a:endParaRPr lang="hu-HU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noProof="0" dirty="0"/>
              <a:t>Cooperation with experts coming from Ukraine</a:t>
            </a:r>
            <a:endParaRPr lang="hu-HU" noProof="0" dirty="0"/>
          </a:p>
          <a:p>
            <a:pPr marL="285750" indent="-285750">
              <a:buFontTx/>
              <a:buChar char="-"/>
            </a:pPr>
            <a:endParaRPr lang="en-GB" noProof="0" dirty="0"/>
          </a:p>
          <a:p>
            <a:pPr marL="285750" indent="-285750">
              <a:buFontTx/>
              <a:buChar char="-"/>
            </a:pPr>
            <a:r>
              <a:rPr lang="en-GB" dirty="0"/>
              <a:t>Cura </a:t>
            </a:r>
            <a:r>
              <a:rPr lang="en-GB" dirty="0" err="1"/>
              <a:t>personalis</a:t>
            </a:r>
            <a:r>
              <a:rPr lang="en-GB" dirty="0"/>
              <a:t>. </a:t>
            </a:r>
            <a:endParaRPr lang="en-GB" noProof="0" dirty="0"/>
          </a:p>
          <a:p>
            <a:pPr marL="285750" indent="-285750">
              <a:buFontTx/>
              <a:buChar char="-"/>
            </a:pPr>
            <a:endParaRPr lang="en-GB" noProof="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72456C3-325D-0047-0606-EF594374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995" y="4192051"/>
            <a:ext cx="3003928" cy="225294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B678F3B-7479-A047-D2FC-12AF3DE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1" y="4192051"/>
            <a:ext cx="3003927" cy="22529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E248D52-37FC-BDE4-94B8-C0B513ABD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09" y="4192051"/>
            <a:ext cx="1690255" cy="22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Teal 16x9">
  <a:themeElements>
    <a:clrScheme name="Custom 13">
      <a:dk1>
        <a:srgbClr val="164B91"/>
      </a:dk1>
      <a:lt1>
        <a:sysClr val="window" lastClr="FFFFFF"/>
      </a:lt1>
      <a:dk2>
        <a:srgbClr val="00A6CE"/>
      </a:dk2>
      <a:lt2>
        <a:srgbClr val="F0F0F0"/>
      </a:lt2>
      <a:accent1>
        <a:srgbClr val="DC7D11"/>
      </a:accent1>
      <a:accent2>
        <a:srgbClr val="77AA2B"/>
      </a:accent2>
      <a:accent3>
        <a:srgbClr val="00B6B2"/>
      </a:accent3>
      <a:accent4>
        <a:srgbClr val="017E9C"/>
      </a:accent4>
      <a:accent5>
        <a:srgbClr val="96AAD0"/>
      </a:accent5>
      <a:accent6>
        <a:srgbClr val="F3B166"/>
      </a:accent6>
      <a:hlink>
        <a:srgbClr val="DC7D11"/>
      </a:hlink>
      <a:folHlink>
        <a:srgbClr val="77AA2B"/>
      </a:folHlink>
    </a:clrScheme>
    <a:fontScheme name="Custom 3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0A6CE"/>
        </a:solidFill>
      </a:spPr>
      <a:bodyPr vert="horz" lIns="91440" tIns="45720" rIns="91440" bIns="45720" rtlCol="0">
        <a:normAutofit/>
      </a:bodyPr>
      <a:lstStyle/>
    </a:txDef>
  </a:objectDefaults>
  <a:extraClrSchemeLst/>
  <a:extLst>
    <a:ext uri="{05A4C25C-085E-4340-85A3-A5531E510DB2}">
      <thm15:themeFamily xmlns:thm15="http://schemas.microsoft.com/office/thememl/2012/main" name="Teal banded presentation (widescreen).potx" id="{B406ACAC-00B1-42BF-BB2F-E3D15ABECF6C}" vid="{0B02E048-6427-466F-87B7-97BF0689D5BD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0D886-CB8D-4564-A797-C05BC7D513A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65A2C9-CB67-4F36-A412-EEC1AD297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2378</TotalTime>
  <Words>180</Words>
  <Application>Microsoft Office PowerPoint</Application>
  <PresentationFormat>Szélesvásznú</PresentationFormat>
  <Paragraphs>58</Paragraphs>
  <Slides>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</vt:i4>
      </vt:variant>
    </vt:vector>
  </HeadingPairs>
  <TitlesOfParts>
    <vt:vector size="9" baseType="lpstr">
      <vt:lpstr>Arial</vt:lpstr>
      <vt:lpstr>Calibri</vt:lpstr>
      <vt:lpstr>Montserrat</vt:lpstr>
      <vt:lpstr>Montserrat ExtraBold</vt:lpstr>
      <vt:lpstr>Wingdings</vt:lpstr>
      <vt:lpstr>Banded Design Teal 16x9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Francesca Segala</dc:creator>
  <cp:lastModifiedBy>Emese Kovago</cp:lastModifiedBy>
  <cp:revision>59</cp:revision>
  <dcterms:created xsi:type="dcterms:W3CDTF">2019-02-15T11:11:52Z</dcterms:created>
  <dcterms:modified xsi:type="dcterms:W3CDTF">2025-03-28T11:28:45Z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