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7" r:id="rId2"/>
    <p:sldId id="26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A7CB"/>
    <a:srgbClr val="164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8" autoAdjust="0"/>
    <p:restoredTop sz="89950" autoAdjust="0"/>
  </p:normalViewPr>
  <p:slideViewPr>
    <p:cSldViewPr snapToGrid="0">
      <p:cViewPr>
        <p:scale>
          <a:sx n="75" d="100"/>
          <a:sy n="75" d="100"/>
        </p:scale>
        <p:origin x="520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7ECE1-02F9-435F-826D-267C601A472E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F271E-38DB-4CD9-82C1-069C05E7B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95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F5AE5-7336-A71A-07C7-19B4D5938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C7FE8-8443-4494-E42E-561E31EE1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233B9-1E8D-FCFA-AD18-CD86BF9F2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C9CAA-4064-0F44-DFB5-01FAAA31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BB5F7-0E30-A5D5-F8EA-45C35C36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78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4FF83-16E9-8C0A-2618-A64F027E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32259-0B4C-B756-F807-B66F9D6F8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0B94A-FD7D-38C0-D799-4374D4D31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1BC4B-7C17-8C3B-F850-5F983E407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E50AD-E69B-5E32-097E-FD2DF288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55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8B3C0C-E349-C327-7C23-0B599A5A0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08459-65A9-44F2-3C7F-42AD037B4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73A09-330F-989D-B9EF-85F68105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6A3AC-E366-A33C-52CB-207DF3D98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9622F-6927-DB18-63ED-75BE924B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82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E834D-EBA9-F31D-3496-6BAB8362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0E5EB-1295-91C6-2388-AB484FB21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16CE9-0AE2-A8D6-64CF-B3EA341F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4980F-6FA1-961D-CE46-CE080DDA5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8A355-ECB8-1986-5536-041EAF2E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7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BAF0C-AA81-C5AA-4741-94BD0BE1B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564CD-7EC9-161D-47B4-84388AF44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E978-574A-C2AC-084C-069B3AE5E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0EDBD-AF96-4D32-F103-E50046FD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DECE6-4747-32AC-EF21-854F09B9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06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E532-FC2B-04CC-C680-01D1BD0C5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B36F9-D08B-B37F-ABAE-638E29383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3BC5A-4401-45EB-9374-699DF1E14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951F1-6063-076B-7258-B8E2B07A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2A656-80A0-046B-65E9-81778D1E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A544F-1962-32BC-2C76-874975F3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62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DFF34-1C5C-A7E4-A371-D99114680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78778-75E0-D8D9-4B50-3F22C52E5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35ED6-DABC-B7EE-B36F-6279196CA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27CA2-17DF-234D-1045-DEACDDE81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7C8185-6795-2622-0A78-BE8202EB0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A93A7-4D64-A943-8497-E387BA88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BF822E-5A75-6360-7463-D9B5FF5E8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36401-488A-AE49-9998-2053BE45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29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97AF-D00F-1BA9-F589-A38DA18A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6C5AA-5330-DF37-B56D-B5A2ADD59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99EDB-2ADD-E96E-9659-F58CBE07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DA27F-C9B5-4E24-BE7E-CD1C61D7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7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196BF3-61FC-4B2D-BE46-A8BC8141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C12F55-8DD3-779B-C353-98A232EF6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5AFD4-DFD6-1CE4-5B06-3C841BF0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6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D77BA-D753-E6A7-382F-8182710F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ECDD4-02EE-CDFA-7549-8D67D9E13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B621E-A03B-08B7-2023-5538AF4B6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190C-6067-29AA-FFF0-A12BC8B3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2C855-6CFC-479C-9F3D-D93A2117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D0D0B-A812-F466-24E3-A484C113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48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57E7C-C217-7A49-1C79-7D25173B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BB975-F777-70EA-1855-3AC320C71E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E8905-FEB0-3A51-2826-5FAEE29BC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3549A-D078-5910-183E-3013FAD47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2EE9E-F64A-532E-B7C6-4E98ED18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1E0F4-4389-CD3D-A1B6-C96777F8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1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B22076-DDF1-0A7B-4C25-66F81D558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30651-97C6-D159-98ED-94FEC931B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48521-A20B-B58D-CFBC-1F4808E80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59FC3-AD36-451E-BA79-0BF9948E325E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59999-FF14-AE39-CD67-0838DF20F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84EB7-8999-B294-6FA2-E0D78AB44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33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79DF05-BA7E-6223-62B2-461BBE7A63FF}"/>
              </a:ext>
            </a:extLst>
          </p:cNvPr>
          <p:cNvCxnSpPr/>
          <p:nvPr/>
        </p:nvCxnSpPr>
        <p:spPr>
          <a:xfrm>
            <a:off x="392368" y="546768"/>
            <a:ext cx="11197389" cy="0"/>
          </a:xfrm>
          <a:prstGeom prst="line">
            <a:avLst/>
          </a:prstGeom>
          <a:ln>
            <a:solidFill>
              <a:srgbClr val="1BA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4">
            <a:extLst>
              <a:ext uri="{FF2B5EF4-FFF2-40B4-BE49-F238E27FC236}">
                <a16:creationId xmlns:a16="http://schemas.microsoft.com/office/drawing/2014/main" id="{6E02E83C-B4F8-A6FF-70A2-6E7225A8FE3C}"/>
              </a:ext>
            </a:extLst>
          </p:cNvPr>
          <p:cNvSpPr txBox="1">
            <a:spLocks/>
          </p:cNvSpPr>
          <p:nvPr/>
        </p:nvSpPr>
        <p:spPr>
          <a:xfrm>
            <a:off x="468704" y="91155"/>
            <a:ext cx="3887473" cy="5543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600" b="1" kern="1200">
                <a:solidFill>
                  <a:srgbClr val="164B9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64B91"/>
                </a:solidFill>
                <a:effectLst/>
                <a:uLnTx/>
                <a:uFillTx/>
                <a:latin typeface="Montserrat ExtraBold"/>
                <a:ea typeface="+mj-ea"/>
                <a:cs typeface="+mj-cs"/>
              </a:rPr>
              <a:t>One Proposal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1BAAB06-45CF-4B80-4651-7A1B662A13D0}"/>
              </a:ext>
            </a:extLst>
          </p:cNvPr>
          <p:cNvSpPr txBox="1">
            <a:spLocks/>
          </p:cNvSpPr>
          <p:nvPr/>
        </p:nvSpPr>
        <p:spPr>
          <a:xfrm>
            <a:off x="174734" y="1215550"/>
            <a:ext cx="5532384" cy="4186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28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12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10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9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900" u="none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A6CE"/>
              </a:buClr>
              <a:buSzPct val="130000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B616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732E8E-9AFD-0DBF-1DB4-8848D8402A87}"/>
              </a:ext>
            </a:extLst>
          </p:cNvPr>
          <p:cNvSpPr txBox="1"/>
          <p:nvPr/>
        </p:nvSpPr>
        <p:spPr>
          <a:xfrm>
            <a:off x="67985" y="645461"/>
            <a:ext cx="7786230" cy="6252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Aft>
                <a:spcPts val="800"/>
              </a:spcAft>
            </a:pPr>
            <a:r>
              <a:rPr lang="en-US" sz="1250" b="1" kern="100" dirty="0">
                <a:solidFill>
                  <a:srgbClr val="164B9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1.  FLEXIBILITY (REAL-TIME, NEEDS-BASED ASSISTANCE)</a:t>
            </a:r>
            <a:endParaRPr lang="en-US" sz="1250" kern="100" dirty="0">
              <a:solidFill>
                <a:srgbClr val="164B9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Unlike rigid project frameworks with predefined, inflexible interventions, </a:t>
            </a:r>
            <a:r>
              <a:rPr lang="en-US" sz="1200" b="1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One Proposal</a:t>
            </a: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allowed JRS Romania to </a:t>
            </a:r>
            <a:r>
              <a:rPr lang="en-US" sz="1200" b="1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adapt dynamically</a:t>
            </a:r>
            <a:r>
              <a:rPr lang="en-US" sz="1200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 the evolving needs of beneficiaries. 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This flexibility meant that instead of providing standardized support, we were able to </a:t>
            </a:r>
            <a:r>
              <a:rPr lang="en-US" sz="1200" b="1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offer exactly what was needed, when it was needed</a:t>
            </a: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—whether it was emergency aid, legal support, psychosocial assistance, or housing solutions.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Example of impact: When unexpected crises arose (e.g., new refugee waves or sudden legal/policy changes), JRS Romania was able to</a:t>
            </a:r>
            <a:r>
              <a:rPr lang="en-US" sz="1200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redirect resources in real-time</a:t>
            </a: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, ensuring that beneficiaries received meaningful and timely assistance.</a:t>
            </a:r>
          </a:p>
          <a:p>
            <a:pPr marR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250" b="1" kern="100" dirty="0">
                <a:solidFill>
                  <a:srgbClr val="164B91"/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1250" b="1" kern="100" dirty="0">
                <a:solidFill>
                  <a:srgbClr val="164B9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CONTINUITY (MULTI-YEAR APPROACH)</a:t>
            </a:r>
            <a:endParaRPr lang="en-US" sz="1250" kern="100" dirty="0">
              <a:solidFill>
                <a:srgbClr val="164B9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The project’s </a:t>
            </a:r>
            <a:r>
              <a:rPr lang="en-US" sz="1200" b="1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three-year planning framework</a:t>
            </a:r>
            <a:r>
              <a:rPr lang="en-US" sz="1200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ensured </a:t>
            </a:r>
            <a:r>
              <a:rPr lang="en-US" sz="1200" b="1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gradual, phased interventions</a:t>
            </a: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, addressing refugee needs at different stages of their journey: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Year 1: Emergency response</a:t>
            </a:r>
            <a:r>
              <a:rPr lang="en-US" sz="1200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– immediate shelter, food, medical support, legal aid.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Year 2: Integration efforts</a:t>
            </a:r>
            <a:r>
              <a:rPr lang="en-US" sz="1200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– language courses, employment support, social inclusion programs.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Year 3: Targeted assistance for the most vulnerable groups</a:t>
            </a:r>
            <a:r>
              <a:rPr lang="en-US" sz="1200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– specialized support for unaccompanied minors, survivors of gender-based violence, and persons with disabilities.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Compared to short-term, one-year projects that often struggle with sustainability, </a:t>
            </a:r>
            <a:r>
              <a:rPr lang="en-US" sz="1200" b="1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this approach allowed us to build upon each stage</a:t>
            </a:r>
            <a:r>
              <a:rPr lang="en-US" sz="1200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ensuring </a:t>
            </a:r>
            <a:r>
              <a:rPr lang="en-US" sz="1200" b="1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long-term impact</a:t>
            </a:r>
            <a:r>
              <a:rPr lang="en-US" sz="1200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rather than just short-term relief.</a:t>
            </a:r>
          </a:p>
          <a:p>
            <a:pPr marR="0" lvl="0">
              <a:lnSpc>
                <a:spcPct val="107000"/>
              </a:lnSpc>
              <a:spcAft>
                <a:spcPts val="800"/>
              </a:spcAft>
            </a:pPr>
            <a:r>
              <a:rPr lang="en-US" sz="1250" b="1" kern="100" dirty="0">
                <a:solidFill>
                  <a:srgbClr val="164B9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3.  COMMUNITY BUILDING: JRS AS MORE THAN JUST A SERVICE PROVIDER</a:t>
            </a:r>
            <a:endParaRPr lang="en-US" sz="1250" kern="100" dirty="0">
              <a:solidFill>
                <a:srgbClr val="164B9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One Proposal</a:t>
            </a:r>
            <a:r>
              <a:rPr lang="en-US" sz="1200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fostered a sense of </a:t>
            </a:r>
            <a:r>
              <a:rPr lang="en-US" sz="1200" b="1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belonging and community</a:t>
            </a:r>
            <a:r>
              <a:rPr lang="en-US" sz="1200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among beneficiaries rather than a transactional "aid provider-recipient" relationship.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This </a:t>
            </a:r>
            <a:r>
              <a:rPr lang="en-US" sz="1200" b="1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shift in perception</a:t>
            </a:r>
            <a:r>
              <a:rPr lang="en-US" sz="1200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strengthened JRS’s role </a:t>
            </a:r>
            <a:r>
              <a:rPr lang="en-US" sz="1200" b="1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beyond emergency response</a:t>
            </a: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—positioning it as a </a:t>
            </a:r>
            <a:r>
              <a:rPr lang="en-US" sz="1200" b="1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community anchor</a:t>
            </a:r>
            <a:r>
              <a:rPr lang="en-US" sz="1200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for long-term refugee inclusion and advocacy.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57811AC0-ADBF-0AB5-F44E-24BE1EB95BD3}"/>
              </a:ext>
            </a:extLst>
          </p:cNvPr>
          <p:cNvSpPr txBox="1">
            <a:spLocks/>
          </p:cNvSpPr>
          <p:nvPr/>
        </p:nvSpPr>
        <p:spPr>
          <a:xfrm>
            <a:off x="3796231" y="128286"/>
            <a:ext cx="3887473" cy="5543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600" b="1" kern="1200">
                <a:solidFill>
                  <a:srgbClr val="164B9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4B91"/>
                </a:solidFill>
                <a:effectLst/>
                <a:uLnTx/>
                <a:uFillTx/>
                <a:latin typeface="Montserrat ExtraBold"/>
                <a:ea typeface="+mj-ea"/>
                <a:cs typeface="+mj-cs"/>
              </a:rPr>
              <a:t>(JRS Europe)</a:t>
            </a:r>
          </a:p>
        </p:txBody>
      </p:sp>
      <p:pic>
        <p:nvPicPr>
          <p:cNvPr id="18" name="Picture 17" descr="A group of children posing for a photo&#10;&#10;AI-generated content may be incorrect.">
            <a:extLst>
              <a:ext uri="{FF2B5EF4-FFF2-40B4-BE49-F238E27FC236}">
                <a16:creationId xmlns:a16="http://schemas.microsoft.com/office/drawing/2014/main" id="{0E8DBC34-E952-E832-F4DE-EAC78C1FF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" t="18297" r="14712" b="-4129"/>
          <a:stretch/>
        </p:blipFill>
        <p:spPr>
          <a:xfrm>
            <a:off x="8039367" y="724484"/>
            <a:ext cx="4023478" cy="2119781"/>
          </a:xfrm>
          <a:prstGeom prst="rect">
            <a:avLst/>
          </a:prstGeom>
        </p:spPr>
      </p:pic>
      <p:pic>
        <p:nvPicPr>
          <p:cNvPr id="20" name="Picture 19" descr="A blue and black logo&#10;&#10;AI-generated content may be incorrect.">
            <a:extLst>
              <a:ext uri="{FF2B5EF4-FFF2-40B4-BE49-F238E27FC236}">
                <a16:creationId xmlns:a16="http://schemas.microsoft.com/office/drawing/2014/main" id="{380DC9C5-8F27-27DF-9963-20F5CF9D9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363" y="4697467"/>
            <a:ext cx="3007485" cy="180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1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40C0F-1AB7-9029-85F9-C93C342C6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66412B-0EA8-8452-D451-3E5B6BA50F6B}"/>
              </a:ext>
            </a:extLst>
          </p:cNvPr>
          <p:cNvCxnSpPr/>
          <p:nvPr/>
        </p:nvCxnSpPr>
        <p:spPr>
          <a:xfrm>
            <a:off x="125995" y="560990"/>
            <a:ext cx="11197389" cy="0"/>
          </a:xfrm>
          <a:prstGeom prst="line">
            <a:avLst/>
          </a:prstGeom>
          <a:ln>
            <a:solidFill>
              <a:srgbClr val="1BA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4">
            <a:extLst>
              <a:ext uri="{FF2B5EF4-FFF2-40B4-BE49-F238E27FC236}">
                <a16:creationId xmlns:a16="http://schemas.microsoft.com/office/drawing/2014/main" id="{0127D323-9A88-F96B-18B9-D111565B1C4C}"/>
              </a:ext>
            </a:extLst>
          </p:cNvPr>
          <p:cNvSpPr txBox="1">
            <a:spLocks/>
          </p:cNvSpPr>
          <p:nvPr/>
        </p:nvSpPr>
        <p:spPr>
          <a:xfrm>
            <a:off x="337961" y="6684"/>
            <a:ext cx="5032936" cy="554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600" b="1" kern="1200">
                <a:solidFill>
                  <a:srgbClr val="164B9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64B91"/>
                </a:solidFill>
                <a:effectLst/>
                <a:uLnTx/>
                <a:uFillTx/>
                <a:latin typeface="Montserrat ExtraBold"/>
                <a:ea typeface="+mj-ea"/>
                <a:cs typeface="+mj-cs"/>
              </a:rPr>
              <a:t>Little Seeds of Hope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0CC20C4-E536-6D24-D0CF-127B09245FE8}"/>
              </a:ext>
            </a:extLst>
          </p:cNvPr>
          <p:cNvSpPr txBox="1">
            <a:spLocks/>
          </p:cNvSpPr>
          <p:nvPr/>
        </p:nvSpPr>
        <p:spPr>
          <a:xfrm>
            <a:off x="174734" y="1215550"/>
            <a:ext cx="5532384" cy="4186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28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12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10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9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900" u="none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A6CE"/>
              </a:buClr>
              <a:buSzPct val="130000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B616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DADC46-91E0-E10C-AAE6-170015B0D2A6}"/>
              </a:ext>
            </a:extLst>
          </p:cNvPr>
          <p:cNvSpPr txBox="1"/>
          <p:nvPr/>
        </p:nvSpPr>
        <p:spPr>
          <a:xfrm>
            <a:off x="174734" y="629677"/>
            <a:ext cx="7561876" cy="5959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250" b="1" kern="100" dirty="0">
                <a:solidFill>
                  <a:srgbClr val="164B9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1. A DONOR THAT UNDERSTANDS THE REALITIES ON THE GROUND</a:t>
            </a:r>
            <a:endParaRPr lang="en-US" sz="1250" kern="100" dirty="0">
              <a:solidFill>
                <a:srgbClr val="164B9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Unlike donors who impose rigid frameworks, this donor operates with </a:t>
            </a:r>
            <a:r>
              <a:rPr lang="en-US" sz="1200" b="1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deep field awareness</a:t>
            </a: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, trusting JRS Romania’s </a:t>
            </a:r>
            <a:r>
              <a:rPr lang="en-US" sz="1200" b="1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expertise and direct experience</a:t>
            </a:r>
            <a:r>
              <a:rPr lang="en-US" sz="1200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with refugees.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The relationship is based on </a:t>
            </a:r>
            <a:r>
              <a:rPr lang="en-US" sz="1200" b="1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mutual respect and open dialogue</a:t>
            </a: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, where JRS is not just an </a:t>
            </a:r>
            <a:r>
              <a:rPr lang="en-US" sz="1200" b="1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implementer of predefined activities</a:t>
            </a: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, but a </a:t>
            </a:r>
            <a:r>
              <a:rPr lang="en-US" sz="1200" b="1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strategic actor</a:t>
            </a:r>
            <a:r>
              <a:rPr lang="en-US" sz="1200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helping shape the program.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This allows for </a:t>
            </a:r>
            <a:r>
              <a:rPr lang="en-US" sz="1200" b="1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practical, real-world solutions</a:t>
            </a:r>
            <a:r>
              <a:rPr lang="en-US" sz="1200" kern="10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instead of bureaucratic inefficiencies.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250" b="1" kern="0" dirty="0">
                <a:solidFill>
                  <a:srgbClr val="164B9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 DONOR THAT INVESTS IN ORGANIZATIONAL GROWTH (CAPACITY BUILDING)</a:t>
            </a:r>
            <a:endParaRPr lang="en-US" sz="1250" kern="100" dirty="0">
              <a:solidFill>
                <a:srgbClr val="164B9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Beyond funding project activities, this donor actively supports JRS </a:t>
            </a:r>
            <a:r>
              <a:rPr lang="en-US" sz="1200" kern="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Romania’s </a:t>
            </a:r>
            <a:r>
              <a:rPr lang="en-US" sz="1200" b="1" kern="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long-term institutional development</a:t>
            </a:r>
            <a:r>
              <a:rPr lang="en-US" sz="1200" kern="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strengthening:</a:t>
            </a:r>
            <a:endParaRPr lang="en-US" sz="1200" kern="100" dirty="0">
              <a:effectLst/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kern="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Fundraising capacity</a:t>
            </a:r>
            <a:r>
              <a:rPr lang="en-US" sz="1200" kern="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kern="100" dirty="0">
              <a:solidFill>
                <a:srgbClr val="1BA7CB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kern="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Advocacy</a:t>
            </a:r>
            <a:r>
              <a:rPr lang="en-US" sz="1200" kern="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kern="100" dirty="0">
              <a:solidFill>
                <a:srgbClr val="1BA7CB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kern="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 management &amp; sustainability</a:t>
            </a:r>
            <a:endParaRPr lang="en-US" sz="1200" kern="100" dirty="0">
              <a:solidFill>
                <a:srgbClr val="1BA7CB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Compared to traditional donors who focus solely on project implementation, this approach ensures that JRS </a:t>
            </a:r>
            <a:r>
              <a:rPr lang="en-US" sz="1200" b="1" kern="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emerges stronger, more autonomous, and better prepared for future challenges</a:t>
            </a:r>
            <a:r>
              <a:rPr lang="en-US" sz="1200" kern="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solidFill>
                <a:srgbClr val="1BA7CB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250" b="1" kern="0" dirty="0">
                <a:solidFill>
                  <a:srgbClr val="164B9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A DONOR THAT FOCUSES ON CONTINUITY, NOT JUST EXIT STRATEGIES</a:t>
            </a:r>
            <a:endParaRPr lang="en-US" sz="1250" kern="100" dirty="0">
              <a:solidFill>
                <a:srgbClr val="164B9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Unlike donors who prioritize </a:t>
            </a:r>
            <a:r>
              <a:rPr lang="en-US" sz="1200" b="1" kern="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short-term funding with a rigid exit plan</a:t>
            </a:r>
            <a:r>
              <a:rPr lang="en-US" sz="1200" kern="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this donor seeks </a:t>
            </a:r>
            <a:r>
              <a:rPr lang="en-US" sz="1200" b="1" kern="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strategies for sustainable impact and long-term presence</a:t>
            </a:r>
            <a:r>
              <a:rPr lang="en-US" sz="1200" kern="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JRS is actively involved in these discussions, ensuring that transition plans are </a:t>
            </a:r>
            <a:r>
              <a:rPr lang="en-US" sz="1200" b="1" kern="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collaborative, realistic, and aligned with the needs of refugees</a:t>
            </a:r>
            <a:r>
              <a:rPr lang="en-US" sz="1200" kern="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Instead of abruptly withdrawing, the donor works on </a:t>
            </a:r>
            <a:r>
              <a:rPr lang="en-US" sz="1200" b="1" kern="0" dirty="0">
                <a:solidFill>
                  <a:srgbClr val="1BA7CB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sustainability mechanisms</a:t>
            </a:r>
            <a:r>
              <a:rPr lang="en-US" sz="1200" kern="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such as:</a:t>
            </a:r>
            <a:r>
              <a:rPr lang="en-US" sz="1200" kern="100" dirty="0"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multi-year funding models, </a:t>
            </a:r>
            <a:r>
              <a:rPr lang="en-US" sz="1200" kern="100" dirty="0"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1200" kern="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dvocacy for continued policy support, strengthening local partnerships for shared responsibility.</a:t>
            </a:r>
            <a:endParaRPr lang="en-US" sz="1200" kern="100" dirty="0">
              <a:effectLst/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E1CCE3C3-A38B-17D7-C4EB-40114B71C47D}"/>
              </a:ext>
            </a:extLst>
          </p:cNvPr>
          <p:cNvSpPr txBox="1">
            <a:spLocks/>
          </p:cNvSpPr>
          <p:nvPr/>
        </p:nvSpPr>
        <p:spPr>
          <a:xfrm>
            <a:off x="5370897" y="91155"/>
            <a:ext cx="3887473" cy="5543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600" b="1" kern="1200">
                <a:solidFill>
                  <a:srgbClr val="164B9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4B91"/>
                </a:solidFill>
                <a:effectLst/>
                <a:uLnTx/>
                <a:uFillTx/>
                <a:latin typeface="Montserrat ExtraBold"/>
                <a:ea typeface="+mj-ea"/>
                <a:cs typeface="+mj-cs"/>
              </a:rPr>
              <a:t>(CAFOD)</a:t>
            </a:r>
          </a:p>
        </p:txBody>
      </p:sp>
      <p:pic>
        <p:nvPicPr>
          <p:cNvPr id="21" name="Picture 20" descr="A blue and black logo&#10;&#10;AI-generated content may be incorrect.">
            <a:extLst>
              <a:ext uri="{FF2B5EF4-FFF2-40B4-BE49-F238E27FC236}">
                <a16:creationId xmlns:a16="http://schemas.microsoft.com/office/drawing/2014/main" id="{3D363850-F9DC-D5C3-0B3B-E3A898846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09" y="4605791"/>
            <a:ext cx="2876653" cy="1725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E99711-3082-E9EB-D0B5-63BA29A79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67" y="629677"/>
            <a:ext cx="4524599" cy="3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88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545</Words>
  <Application>Microsoft Office PowerPoint</Application>
  <PresentationFormat>Widescreen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Montserrat</vt:lpstr>
      <vt:lpstr>Montserrat ExtraBold</vt:lpstr>
      <vt:lpstr>Symbol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collaborate to achieve regional &amp; country communication objectives?</dc:title>
  <dc:creator>Nale Barbieri</dc:creator>
  <cp:lastModifiedBy>Catalin Albu</cp:lastModifiedBy>
  <cp:revision>19</cp:revision>
  <dcterms:created xsi:type="dcterms:W3CDTF">2023-10-23T09:32:02Z</dcterms:created>
  <dcterms:modified xsi:type="dcterms:W3CDTF">2025-03-03T10:11:27Z</dcterms:modified>
</cp:coreProperties>
</file>