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7" r:id="rId2"/>
    <p:sldId id="26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4B91"/>
    <a:srgbClr val="1BA7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8" autoAdjust="0"/>
    <p:restoredTop sz="89950" autoAdjust="0"/>
  </p:normalViewPr>
  <p:slideViewPr>
    <p:cSldViewPr snapToGrid="0">
      <p:cViewPr varScale="1">
        <p:scale>
          <a:sx n="80" d="100"/>
          <a:sy n="80" d="100"/>
        </p:scale>
        <p:origin x="1013" y="53"/>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A7ECE1-02F9-435F-826D-267C601A472E}" type="datetimeFigureOut">
              <a:rPr lang="en-GB" smtClean="0"/>
              <a:pPr/>
              <a:t>26/03/2025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EF271E-38DB-4CD9-82C1-069C05E7BFDE}" type="slidenum">
              <a:rPr lang="en-GB" smtClean="0"/>
              <a:pPr/>
              <a:t>‹#›</a:t>
            </a:fld>
            <a:endParaRPr lang="en-GB"/>
          </a:p>
        </p:txBody>
      </p:sp>
    </p:spTree>
    <p:extLst>
      <p:ext uri="{BB962C8B-B14F-4D97-AF65-F5344CB8AC3E}">
        <p14:creationId xmlns:p14="http://schemas.microsoft.com/office/powerpoint/2010/main" val="4160958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Over the years, through the lessons learned from the past, JRS Macedonia has succeeded and continues to succeed in making certain changes in the functioning of the migration and asylum system in Macedonia. HOWEVER, such changes would be in vain and would not have continuity if there were no funds that would directly contribute to the continuity of the work of JRS Macedonia.</a:t>
            </a:r>
            <a:endParaRPr lang="en-GB" dirty="0"/>
          </a:p>
        </p:txBody>
      </p:sp>
      <p:sp>
        <p:nvSpPr>
          <p:cNvPr id="4" name="Slide Number Placeholder 3"/>
          <p:cNvSpPr>
            <a:spLocks noGrp="1"/>
          </p:cNvSpPr>
          <p:nvPr>
            <p:ph type="sldNum" sz="quarter" idx="10"/>
          </p:nvPr>
        </p:nvSpPr>
        <p:spPr/>
        <p:txBody>
          <a:bodyPr/>
          <a:lstStyle/>
          <a:p>
            <a:fld id="{CFEF271E-38DB-4CD9-82C1-069C05E7BFDE}" type="slidenum">
              <a:rPr lang="en-GB" smtClean="0"/>
              <a:pPr/>
              <a:t>1</a:t>
            </a:fld>
            <a:endParaRPr lang="en-GB"/>
          </a:p>
        </p:txBody>
      </p:sp>
    </p:spTree>
    <p:extLst>
      <p:ext uri="{BB962C8B-B14F-4D97-AF65-F5344CB8AC3E}">
        <p14:creationId xmlns:p14="http://schemas.microsoft.com/office/powerpoint/2010/main" val="1150970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EF271E-38DB-4CD9-82C1-069C05E7BFDE}" type="slidenum">
              <a:rPr lang="en-GB" smtClean="0"/>
              <a:pPr/>
              <a:t>2</a:t>
            </a:fld>
            <a:endParaRPr lang="en-GB"/>
          </a:p>
        </p:txBody>
      </p:sp>
    </p:spTree>
    <p:extLst>
      <p:ext uri="{BB962C8B-B14F-4D97-AF65-F5344CB8AC3E}">
        <p14:creationId xmlns:p14="http://schemas.microsoft.com/office/powerpoint/2010/main" val="3668143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EF5AE5-7336-A71A-07C7-19B4D59387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4D6C7FE8-8443-4494-E42E-561E31EE14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1BB233B9-1E8D-FCFA-AD18-CD86BF9F2E6C}"/>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7ADC9CAA-4064-0F44-DFB5-01FAAA316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8ABB5F7-0E30-A5D5-F8EA-45C35C36093A}"/>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344478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F4FF83-16E9-8C0A-2618-A64F027EE6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A5732259-0B4C-B756-F807-B66F9D6F83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BD0B94A-FD7D-38C0-D799-4374D4D31489}"/>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E851BC4B-7C17-8C3B-F850-5F983E4071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D6E50AD-E69B-5E32-097E-FD2DF28863B7}"/>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1495559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98B3C0C-E349-C327-7C23-0B599A5A051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D308459-65A9-44F2-3C7F-42AD037B49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A673A09-330F-989D-B9EF-85F68105C787}"/>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4156A3AC-E366-A33C-52CB-207DF3D984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279622F-6927-DB18-63ED-75BE924B11B6}"/>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2059825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EE834D-EBA9-F31D-3496-6BAB8362A9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1580E5EB-1295-91C6-2388-AB484FB21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E1116CE9-0AE2-A8D6-64CF-B3EA341F1785}"/>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FAB4980F-6FA1-961D-CE46-CE080DDA5D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6E8A355-ECB8-1986-5536-041EAF2EF808}"/>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156547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3BAF0C-AA81-C5AA-4741-94BD0BE1B4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7A9564CD-7EC9-161D-47B4-84388AF44B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55FE978-574A-C2AC-084C-069B3AE5E98C}"/>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44E0EDBD-AF96-4D32-F103-E50046FD7E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A3DECE6-4747-32AC-EF21-854F09B9D913}"/>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630062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67E532-FC2B-04CC-C680-01D1BD0C57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A88B36F9-D08B-B37F-ABAE-638E293835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B13BC5A-4401-45EB-9374-699DF1E146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CBD951F1-6063-076B-7258-B8E2B07AF661}"/>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6" name="Footer Placeholder 5">
            <a:extLst>
              <a:ext uri="{FF2B5EF4-FFF2-40B4-BE49-F238E27FC236}">
                <a16:creationId xmlns:a16="http://schemas.microsoft.com/office/drawing/2014/main" xmlns="" id="{9202A656-80A0-046B-65E9-81778D1E6C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01EA544F-1962-32BC-2C76-874975F38E57}"/>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288162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7DFF34-1C5C-A7E4-A371-D9911468004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3E478778-75E0-D8D9-4B50-3F22C52E5D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BA35ED6-DABC-B7EE-B36F-6279196CA7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D2727CA2-17DF-234D-1045-DEACDDE815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47C8185-6795-2622-0A78-BE8202EB0A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3F7A93A7-4D64-A943-8497-E387BA888E74}"/>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8" name="Footer Placeholder 7">
            <a:extLst>
              <a:ext uri="{FF2B5EF4-FFF2-40B4-BE49-F238E27FC236}">
                <a16:creationId xmlns:a16="http://schemas.microsoft.com/office/drawing/2014/main" xmlns="" id="{37BF822E-5A75-6360-7463-D9B5FF5E80E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A3836401-488A-AE49-9998-2053BE45019A}"/>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4142291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9E97AF-D00F-1BA9-F589-A38DA18A4E1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60C6C5AA-5330-DF37-B56D-B5A2ADD59C9E}"/>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4" name="Footer Placeholder 3">
            <a:extLst>
              <a:ext uri="{FF2B5EF4-FFF2-40B4-BE49-F238E27FC236}">
                <a16:creationId xmlns:a16="http://schemas.microsoft.com/office/drawing/2014/main" xmlns="" id="{B4599EDB-2ADD-E96E-9659-F58CBE07F3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C48DA27F-C9B5-4E24-BE7E-CD1C61D754C3}"/>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228807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5196BF3-61FC-4B2D-BE46-A8BC81411BA9}"/>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3" name="Footer Placeholder 2">
            <a:extLst>
              <a:ext uri="{FF2B5EF4-FFF2-40B4-BE49-F238E27FC236}">
                <a16:creationId xmlns:a16="http://schemas.microsoft.com/office/drawing/2014/main" xmlns="" id="{1BC12F55-8DD3-779B-C353-98A232EF62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F975AFD4-DFD6-1CE4-5B06-3C841BF077DE}"/>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375960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BD77BA-D753-E6A7-382F-8182710F53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52ECDD4-02EE-CDFA-7549-8D67D9E13E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7AFB621E-A03B-08B7-2023-5538AF4B6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7C3190C-6067-29AA-FFF0-A12BC8B31347}"/>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6" name="Footer Placeholder 5">
            <a:extLst>
              <a:ext uri="{FF2B5EF4-FFF2-40B4-BE49-F238E27FC236}">
                <a16:creationId xmlns:a16="http://schemas.microsoft.com/office/drawing/2014/main" xmlns="" id="{5992C855-6CFC-479C-9F3D-D93A2117A0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D0D0D0B-A812-F466-24E3-A484C11316C6}"/>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414448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157E7C-C217-7A49-1C79-7D25173BA3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5DBBB975-F777-70EA-1855-3AC320C71E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BBBE8905-FEB0-3A51-2826-5FAEE29BC6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A63549A-D078-5910-183E-3013FAD478AB}"/>
              </a:ext>
            </a:extLst>
          </p:cNvPr>
          <p:cNvSpPr>
            <a:spLocks noGrp="1"/>
          </p:cNvSpPr>
          <p:nvPr>
            <p:ph type="dt" sz="half" idx="10"/>
          </p:nvPr>
        </p:nvSpPr>
        <p:spPr/>
        <p:txBody>
          <a:bodyPr/>
          <a:lstStyle/>
          <a:p>
            <a:fld id="{DDC59FC3-AD36-451E-BA79-0BF9948E325E}" type="datetimeFigureOut">
              <a:rPr lang="en-GB" smtClean="0"/>
              <a:pPr/>
              <a:t>26/03/2025</a:t>
            </a:fld>
            <a:endParaRPr lang="en-GB"/>
          </a:p>
        </p:txBody>
      </p:sp>
      <p:sp>
        <p:nvSpPr>
          <p:cNvPr id="6" name="Footer Placeholder 5">
            <a:extLst>
              <a:ext uri="{FF2B5EF4-FFF2-40B4-BE49-F238E27FC236}">
                <a16:creationId xmlns:a16="http://schemas.microsoft.com/office/drawing/2014/main" xmlns="" id="{FC42EE9E-F64A-532E-B7C6-4E98ED18BD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6F1E0F4-4389-CD3D-A1B6-C96777F840AF}"/>
              </a:ext>
            </a:extLst>
          </p:cNvPr>
          <p:cNvSpPr>
            <a:spLocks noGrp="1"/>
          </p:cNvSpPr>
          <p:nvPr>
            <p:ph type="sldNum" sz="quarter" idx="12"/>
          </p:nvPr>
        </p:nvSpPr>
        <p:spPr/>
        <p:txBody>
          <a:bodyPr/>
          <a:lstStyle/>
          <a:p>
            <a:fld id="{FFED61F1-602F-436E-B06D-F49CBF3F278C}" type="slidenum">
              <a:rPr lang="en-GB" smtClean="0"/>
              <a:pPr/>
              <a:t>‹#›</a:t>
            </a:fld>
            <a:endParaRPr lang="en-GB"/>
          </a:p>
        </p:txBody>
      </p:sp>
    </p:spTree>
    <p:extLst>
      <p:ext uri="{BB962C8B-B14F-4D97-AF65-F5344CB8AC3E}">
        <p14:creationId xmlns:p14="http://schemas.microsoft.com/office/powerpoint/2010/main" val="766918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EB22076-DDF1-0A7B-4C25-66F81D558B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7430651-97C6-D159-98ED-94FEC931B4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5148521-A20B-B58D-CFBC-1F4808E801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59FC3-AD36-451E-BA79-0BF9948E325E}" type="datetimeFigureOut">
              <a:rPr lang="en-GB" smtClean="0"/>
              <a:pPr/>
              <a:t>26/03/2025</a:t>
            </a:fld>
            <a:endParaRPr lang="en-GB"/>
          </a:p>
        </p:txBody>
      </p:sp>
      <p:sp>
        <p:nvSpPr>
          <p:cNvPr id="5" name="Footer Placeholder 4">
            <a:extLst>
              <a:ext uri="{FF2B5EF4-FFF2-40B4-BE49-F238E27FC236}">
                <a16:creationId xmlns:a16="http://schemas.microsoft.com/office/drawing/2014/main" xmlns="" id="{53B59999-FF14-AE39-CD67-0838DF20FB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49D84EB7-8999-B294-6FA2-E0D78AB44F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D61F1-602F-436E-B06D-F49CBF3F278C}" type="slidenum">
              <a:rPr lang="en-GB" smtClean="0"/>
              <a:pPr/>
              <a:t>‹#›</a:t>
            </a:fld>
            <a:endParaRPr lang="en-GB"/>
          </a:p>
        </p:txBody>
      </p:sp>
    </p:spTree>
    <p:extLst>
      <p:ext uri="{BB962C8B-B14F-4D97-AF65-F5344CB8AC3E}">
        <p14:creationId xmlns:p14="http://schemas.microsoft.com/office/powerpoint/2010/main" val="1990336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xmlns="" id="{4279DF05-BA7E-6223-62B2-461BBE7A63FF}"/>
              </a:ext>
            </a:extLst>
          </p:cNvPr>
          <p:cNvCxnSpPr/>
          <p:nvPr/>
        </p:nvCxnSpPr>
        <p:spPr>
          <a:xfrm>
            <a:off x="449179" y="6018195"/>
            <a:ext cx="11197389" cy="0"/>
          </a:xfrm>
          <a:prstGeom prst="line">
            <a:avLst/>
          </a:prstGeom>
          <a:ln>
            <a:solidFill>
              <a:srgbClr val="1BA7CB"/>
            </a:solidFill>
          </a:ln>
        </p:spPr>
        <p:style>
          <a:lnRef idx="1">
            <a:schemeClr val="accent1"/>
          </a:lnRef>
          <a:fillRef idx="0">
            <a:schemeClr val="accent1"/>
          </a:fillRef>
          <a:effectRef idx="0">
            <a:schemeClr val="accent1"/>
          </a:effectRef>
          <a:fontRef idx="minor">
            <a:schemeClr val="tx1"/>
          </a:fontRef>
        </p:style>
      </p:cxnSp>
      <p:pic>
        <p:nvPicPr>
          <p:cNvPr id="16" name="Picture 15" descr="A blue and white logo&#10;&#10;Description automatically generated">
            <a:extLst>
              <a:ext uri="{FF2B5EF4-FFF2-40B4-BE49-F238E27FC236}">
                <a16:creationId xmlns:a16="http://schemas.microsoft.com/office/drawing/2014/main" xmlns="" id="{00D94A06-E04C-64E8-A86A-CC6F318E03C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122" t="25932" r="13824" b="28497"/>
          <a:stretch/>
        </p:blipFill>
        <p:spPr>
          <a:xfrm>
            <a:off x="9591778" y="6175945"/>
            <a:ext cx="2054790" cy="524620"/>
          </a:xfrm>
          <a:prstGeom prst="rect">
            <a:avLst/>
          </a:prstGeom>
        </p:spPr>
      </p:pic>
      <p:sp>
        <p:nvSpPr>
          <p:cNvPr id="6" name="Title 4">
            <a:extLst>
              <a:ext uri="{FF2B5EF4-FFF2-40B4-BE49-F238E27FC236}">
                <a16:creationId xmlns:a16="http://schemas.microsoft.com/office/drawing/2014/main" xmlns="" id="{6E02E83C-B4F8-A6FF-70A2-6E7225A8FE3C}"/>
              </a:ext>
            </a:extLst>
          </p:cNvPr>
          <p:cNvSpPr txBox="1">
            <a:spLocks/>
          </p:cNvSpPr>
          <p:nvPr/>
        </p:nvSpPr>
        <p:spPr>
          <a:xfrm>
            <a:off x="679052" y="606489"/>
            <a:ext cx="5400766" cy="1002503"/>
          </a:xfrm>
          <a:prstGeom prst="rect">
            <a:avLst/>
          </a:prstGeom>
        </p:spPr>
        <p:txBody>
          <a:bodyPr vert="horz" lIns="91440" tIns="45720" rIns="91440" bIns="45720" rtlCol="0" anchor="t">
            <a:normAutofit fontScale="52500" lnSpcReduction="20000"/>
          </a:bodyPr>
          <a:lstStyle>
            <a:lvl1pPr marL="0" indent="0" algn="l" defTabSz="914400" rtl="0" eaLnBrk="1" latinLnBrk="0" hangingPunct="1">
              <a:lnSpc>
                <a:spcPct val="90000"/>
              </a:lnSpc>
              <a:spcBef>
                <a:spcPct val="0"/>
              </a:spcBef>
              <a:buFont typeface="Arial" pitchFamily="34" charset="0"/>
              <a:buNone/>
              <a:defRPr sz="3600" b="1" kern="1200">
                <a:solidFill>
                  <a:srgbClr val="164B91"/>
                </a:solidFill>
                <a:latin typeface="Montserrat" panose="00000500000000000000" pitchFamily="2" charset="0"/>
                <a:ea typeface="+mj-ea"/>
                <a:cs typeface="+mj-cs"/>
              </a:defRPr>
            </a:lvl1pPr>
          </a:lstStyle>
          <a:p>
            <a:pPr lvl="0">
              <a:defRPr/>
            </a:pPr>
            <a:r>
              <a:rPr lang="en-US" dirty="0" err="1" smtClean="0">
                <a:latin typeface="Montserrat ExtraBold"/>
              </a:rPr>
              <a:t>Renovabis</a:t>
            </a:r>
            <a:r>
              <a:rPr lang="en-US" dirty="0" smtClean="0">
                <a:latin typeface="Montserrat ExtraBold"/>
              </a:rPr>
              <a:t>/KZE - Improvement </a:t>
            </a:r>
            <a:r>
              <a:rPr lang="en-US" dirty="0">
                <a:latin typeface="Montserrat ExtraBold"/>
              </a:rPr>
              <a:t>of the human rights status of refugees and asylum seekers in North Macedonia </a:t>
            </a:r>
            <a:r>
              <a:rPr lang="en-US" dirty="0" smtClean="0">
                <a:latin typeface="Montserrat ExtraBold"/>
              </a:rPr>
              <a:t>2023-2025</a:t>
            </a:r>
            <a:endParaRPr kumimoji="0" lang="en-US" sz="3600" b="1" i="0" u="none" strike="noStrike" kern="1200" cap="none" spc="0" normalizeH="0" baseline="0" noProof="0" dirty="0">
              <a:ln>
                <a:noFill/>
              </a:ln>
              <a:solidFill>
                <a:srgbClr val="164B91"/>
              </a:solidFill>
              <a:effectLst/>
              <a:uLnTx/>
              <a:uFillTx/>
              <a:latin typeface="Montserrat ExtraBold"/>
              <a:ea typeface="+mj-ea"/>
              <a:cs typeface="+mj-cs"/>
            </a:endParaRPr>
          </a:p>
        </p:txBody>
      </p:sp>
      <p:sp>
        <p:nvSpPr>
          <p:cNvPr id="7" name="Text Placeholder 3">
            <a:extLst>
              <a:ext uri="{FF2B5EF4-FFF2-40B4-BE49-F238E27FC236}">
                <a16:creationId xmlns:a16="http://schemas.microsoft.com/office/drawing/2014/main" xmlns="" id="{81BAAB06-45CF-4B80-4651-7A1B662A13D0}"/>
              </a:ext>
            </a:extLst>
          </p:cNvPr>
          <p:cNvSpPr txBox="1">
            <a:spLocks/>
          </p:cNvSpPr>
          <p:nvPr/>
        </p:nvSpPr>
        <p:spPr>
          <a:xfrm>
            <a:off x="679052" y="1608992"/>
            <a:ext cx="5337700" cy="3793430"/>
          </a:xfrm>
          <a:prstGeom prst="rect">
            <a:avLst/>
          </a:prstGeom>
        </p:spPr>
        <p:txBody>
          <a:bodyPr vert="horz" lIns="91440" tIns="45720" rIns="91440" bIns="45720" rtlCol="0">
            <a:normAutofit fontScale="77500" lnSpcReduction="20000"/>
          </a:bodyPr>
          <a:lstStyle>
            <a:lvl1pPr marL="0" indent="0" algn="l" defTabSz="914400" rtl="0" eaLnBrk="1" latinLnBrk="0" hangingPunct="1">
              <a:lnSpc>
                <a:spcPct val="90000"/>
              </a:lnSpc>
              <a:spcBef>
                <a:spcPts val="1200"/>
              </a:spcBef>
              <a:buClr>
                <a:srgbClr val="00A6CE"/>
              </a:buClr>
              <a:buSzPct val="130000"/>
              <a:buFont typeface="Arial" panose="020B0604020202020204" pitchFamily="34" charset="0"/>
              <a:buNone/>
              <a:defRPr sz="2800" kern="1200">
                <a:solidFill>
                  <a:srgbClr val="5B616B"/>
                </a:solidFill>
                <a:latin typeface="+mn-lt"/>
                <a:ea typeface="+mn-ea"/>
                <a:cs typeface="+mn-cs"/>
              </a:defRPr>
            </a:lvl1pPr>
            <a:lvl2pPr marL="457200" indent="0" algn="l" defTabSz="914400" rtl="0" eaLnBrk="1" latinLnBrk="0" hangingPunct="1">
              <a:lnSpc>
                <a:spcPct val="90000"/>
              </a:lnSpc>
              <a:spcBef>
                <a:spcPts val="1000"/>
              </a:spcBef>
              <a:buClr>
                <a:srgbClr val="00A6CE"/>
              </a:buClr>
              <a:buSzPct val="130000"/>
              <a:buFont typeface="Arial" panose="020B0604020202020204" pitchFamily="34" charset="0"/>
              <a:buNone/>
              <a:defRPr sz="1200" kern="1200">
                <a:solidFill>
                  <a:srgbClr val="5B616B"/>
                </a:solidFill>
                <a:latin typeface="+mn-lt"/>
                <a:ea typeface="+mn-ea"/>
                <a:cs typeface="+mn-cs"/>
              </a:defRPr>
            </a:lvl2pPr>
            <a:lvl3pPr marL="914400" indent="0" algn="l" defTabSz="914400" rtl="0" eaLnBrk="1" latinLnBrk="0" hangingPunct="1">
              <a:lnSpc>
                <a:spcPct val="90000"/>
              </a:lnSpc>
              <a:spcBef>
                <a:spcPts val="800"/>
              </a:spcBef>
              <a:buClr>
                <a:srgbClr val="00A6CE"/>
              </a:buClr>
              <a:buSzPct val="130000"/>
              <a:buFont typeface="Arial" panose="020B0604020202020204" pitchFamily="34" charset="0"/>
              <a:buNone/>
              <a:defRPr sz="1000" kern="1200">
                <a:solidFill>
                  <a:srgbClr val="5B616B"/>
                </a:solidFill>
                <a:latin typeface="+mn-lt"/>
                <a:ea typeface="+mn-ea"/>
                <a:cs typeface="+mn-cs"/>
              </a:defRPr>
            </a:lvl3pPr>
            <a:lvl4pPr marL="1371600" indent="0" algn="l" defTabSz="914400" rtl="0" eaLnBrk="1" latinLnBrk="0" hangingPunct="1">
              <a:lnSpc>
                <a:spcPct val="90000"/>
              </a:lnSpc>
              <a:spcBef>
                <a:spcPts val="800"/>
              </a:spcBef>
              <a:buClr>
                <a:srgbClr val="00A6CE"/>
              </a:buClr>
              <a:buSzPct val="130000"/>
              <a:buFont typeface="Arial" panose="020B0604020202020204" pitchFamily="34" charset="0"/>
              <a:buNone/>
              <a:defRPr sz="900" kern="1200">
                <a:solidFill>
                  <a:srgbClr val="5B616B"/>
                </a:solidFill>
                <a:latin typeface="+mn-lt"/>
                <a:ea typeface="+mn-ea"/>
                <a:cs typeface="+mn-cs"/>
              </a:defRPr>
            </a:lvl4pPr>
            <a:lvl5pPr marL="1828800" indent="0" algn="l" defTabSz="914400" rtl="0" eaLnBrk="1" latinLnBrk="0" hangingPunct="1">
              <a:lnSpc>
                <a:spcPct val="90000"/>
              </a:lnSpc>
              <a:spcBef>
                <a:spcPts val="800"/>
              </a:spcBef>
              <a:buClr>
                <a:srgbClr val="00A6CE"/>
              </a:buClr>
              <a:buSzPct val="130000"/>
              <a:buFont typeface="Arial" panose="020B0604020202020204" pitchFamily="34" charset="0"/>
              <a:buNone/>
              <a:defRPr sz="900" u="none" kern="1200">
                <a:solidFill>
                  <a:srgbClr val="5B616B"/>
                </a:solidFill>
                <a:latin typeface="+mn-lt"/>
                <a:ea typeface="+mn-ea"/>
                <a:cs typeface="+mn-cs"/>
              </a:defRPr>
            </a:lvl5pPr>
            <a:lvl6pPr marL="2286000" indent="0" algn="l" defTabSz="914400" rtl="0" eaLnBrk="1" latinLnBrk="0" hangingPunct="1">
              <a:lnSpc>
                <a:spcPct val="90000"/>
              </a:lnSpc>
              <a:spcBef>
                <a:spcPts val="8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9pPr>
          </a:lstStyle>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Absence of personal identification number for asylum seekers remains a critical barrier to their fundamental rights.</a:t>
            </a:r>
            <a:r>
              <a:rPr kumimoji="0" lang="en-US" sz="2800" b="0" i="0" u="none" strike="noStrike" kern="1200" cap="none" spc="0" normalizeH="0" baseline="0" noProof="0" dirty="0" smtClean="0">
                <a:ln>
                  <a:noFill/>
                </a:ln>
                <a:solidFill>
                  <a:srgbClr val="5B616B"/>
                </a:solidFill>
                <a:effectLst/>
                <a:uLnTx/>
                <a:uFillTx/>
                <a:latin typeface="Montserrat"/>
                <a:ea typeface="+mn-ea"/>
                <a:cs typeface="+mn-cs"/>
              </a:rPr>
              <a:t> </a:t>
            </a:r>
            <a:endParaRPr kumimoji="0" lang="en-US" sz="2800" b="0" i="0" u="none" strike="noStrike" kern="1200" cap="none" spc="0" normalizeH="0" baseline="0" noProof="0" dirty="0">
              <a:ln>
                <a:noFill/>
              </a:ln>
              <a:solidFill>
                <a:srgbClr val="5B616B"/>
              </a:solidFill>
              <a:effectLst/>
              <a:uLnTx/>
              <a:uFillTx/>
              <a:latin typeface="Montserrat"/>
              <a:ea typeface="+mn-ea"/>
              <a:cs typeface="+mn-cs"/>
            </a:endParaRPr>
          </a:p>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Need for Strategy for integration of refugees and foreigners and need of system of operation (Who, What, When and How). </a:t>
            </a:r>
            <a:endParaRPr lang="en-US" dirty="0">
              <a:latin typeface="Montserrat"/>
            </a:endParaRPr>
          </a:p>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Lack of legal reasoning and individual assessment in the Decisions from the Sector for asylum and state-funded interpreters in asylum procedure is still a major gap.</a:t>
            </a:r>
            <a:endParaRPr kumimoji="0" lang="en-US" sz="2800" b="0" i="0" u="none" strike="noStrike" kern="1200" cap="none" spc="0" normalizeH="0" baseline="0" noProof="0" dirty="0">
              <a:ln>
                <a:noFill/>
              </a:ln>
              <a:solidFill>
                <a:srgbClr val="5B616B"/>
              </a:solidFill>
              <a:effectLst/>
              <a:uLnTx/>
              <a:uFillTx/>
              <a:latin typeface="Montserrat"/>
              <a:ea typeface="+mn-ea"/>
              <a:cs typeface="+mn-cs"/>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9818" y="1054163"/>
            <a:ext cx="5566749" cy="4175062"/>
          </a:xfrm>
          <a:prstGeom prst="rect">
            <a:avLst/>
          </a:prstGeom>
        </p:spPr>
      </p:pic>
    </p:spTree>
    <p:extLst>
      <p:ext uri="{BB962C8B-B14F-4D97-AF65-F5344CB8AC3E}">
        <p14:creationId xmlns:p14="http://schemas.microsoft.com/office/powerpoint/2010/main" val="83361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2C04ED0-C8CF-8B61-9A00-997F93EF3F72}"/>
            </a:ext>
          </a:extLst>
        </p:cNvPr>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xmlns="" id="{BA4653DE-A6D2-11F2-975A-47E54032CDB1}"/>
              </a:ext>
            </a:extLst>
          </p:cNvPr>
          <p:cNvCxnSpPr/>
          <p:nvPr/>
        </p:nvCxnSpPr>
        <p:spPr>
          <a:xfrm>
            <a:off x="449179" y="6018195"/>
            <a:ext cx="11197389" cy="0"/>
          </a:xfrm>
          <a:prstGeom prst="line">
            <a:avLst/>
          </a:prstGeom>
          <a:ln>
            <a:solidFill>
              <a:srgbClr val="1BA7CB"/>
            </a:solidFill>
          </a:ln>
        </p:spPr>
        <p:style>
          <a:lnRef idx="1">
            <a:schemeClr val="accent1"/>
          </a:lnRef>
          <a:fillRef idx="0">
            <a:schemeClr val="accent1"/>
          </a:fillRef>
          <a:effectRef idx="0">
            <a:schemeClr val="accent1"/>
          </a:effectRef>
          <a:fontRef idx="minor">
            <a:schemeClr val="tx1"/>
          </a:fontRef>
        </p:style>
      </p:cxnSp>
      <p:pic>
        <p:nvPicPr>
          <p:cNvPr id="16" name="Picture 15" descr="A blue and white logo&#10;&#10;Description automatically generated">
            <a:extLst>
              <a:ext uri="{FF2B5EF4-FFF2-40B4-BE49-F238E27FC236}">
                <a16:creationId xmlns:a16="http://schemas.microsoft.com/office/drawing/2014/main" xmlns="" id="{4B82935F-38BD-72DC-A855-60E356AE5F3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122" t="25932" r="13824" b="28497"/>
          <a:stretch/>
        </p:blipFill>
        <p:spPr>
          <a:xfrm>
            <a:off x="9591778" y="6175945"/>
            <a:ext cx="2054790" cy="524620"/>
          </a:xfrm>
          <a:prstGeom prst="rect">
            <a:avLst/>
          </a:prstGeom>
        </p:spPr>
      </p:pic>
      <p:sp>
        <p:nvSpPr>
          <p:cNvPr id="6" name="Title 4">
            <a:extLst>
              <a:ext uri="{FF2B5EF4-FFF2-40B4-BE49-F238E27FC236}">
                <a16:creationId xmlns:a16="http://schemas.microsoft.com/office/drawing/2014/main" xmlns="" id="{13C9D974-A25A-8A6B-26E0-79DF546DDD06}"/>
              </a:ext>
            </a:extLst>
          </p:cNvPr>
          <p:cNvSpPr txBox="1">
            <a:spLocks/>
          </p:cNvSpPr>
          <p:nvPr/>
        </p:nvSpPr>
        <p:spPr>
          <a:xfrm>
            <a:off x="679051" y="606489"/>
            <a:ext cx="5588399" cy="1002503"/>
          </a:xfrm>
          <a:prstGeom prst="rect">
            <a:avLst/>
          </a:prstGeom>
        </p:spPr>
        <p:txBody>
          <a:bodyPr vert="horz" lIns="91440" tIns="45720" rIns="91440" bIns="45720" rtlCol="0" anchor="t">
            <a:normAutofit fontScale="67500" lnSpcReduction="20000"/>
          </a:bodyPr>
          <a:lstStyle>
            <a:lvl1pPr marL="0" indent="0" algn="l" defTabSz="914400" rtl="0" eaLnBrk="1" latinLnBrk="0" hangingPunct="1">
              <a:lnSpc>
                <a:spcPct val="90000"/>
              </a:lnSpc>
              <a:spcBef>
                <a:spcPct val="0"/>
              </a:spcBef>
              <a:buFont typeface="Arial" pitchFamily="34" charset="0"/>
              <a:buNone/>
              <a:defRPr sz="3600" b="1" kern="1200">
                <a:solidFill>
                  <a:srgbClr val="164B91"/>
                </a:solidFill>
                <a:latin typeface="Montserrat" panose="00000500000000000000" pitchFamily="2" charset="0"/>
                <a:ea typeface="+mj-ea"/>
                <a:cs typeface="+mj-cs"/>
              </a:defRPr>
            </a:lvl1pPr>
          </a:lstStyle>
          <a:p>
            <a:pPr lvl="0">
              <a:defRPr/>
            </a:pPr>
            <a:r>
              <a:rPr lang="en-US" dirty="0" smtClean="0">
                <a:latin typeface="Montserrat ExtraBold"/>
              </a:rPr>
              <a:t>LDS - Providing </a:t>
            </a:r>
            <a:r>
              <a:rPr lang="en-US" dirty="0">
                <a:latin typeface="Montserrat ExtraBold"/>
              </a:rPr>
              <a:t>support and protection to forced migrants in North </a:t>
            </a:r>
            <a:r>
              <a:rPr lang="en-US" dirty="0" smtClean="0">
                <a:latin typeface="Montserrat ExtraBold"/>
              </a:rPr>
              <a:t>Macedonia </a:t>
            </a:r>
            <a:r>
              <a:rPr kumimoji="0" lang="en-US" sz="3600" b="1" i="0" u="none" strike="noStrike" kern="1200" cap="none" spc="0" normalizeH="0" noProof="0" dirty="0" smtClean="0">
                <a:ln>
                  <a:noFill/>
                </a:ln>
                <a:solidFill>
                  <a:srgbClr val="164B91"/>
                </a:solidFill>
                <a:effectLst/>
                <a:uLnTx/>
                <a:uFillTx/>
                <a:latin typeface="Montserrat ExtraBold"/>
                <a:ea typeface="+mj-ea"/>
                <a:cs typeface="+mj-cs"/>
              </a:rPr>
              <a:t>- </a:t>
            </a:r>
            <a:r>
              <a:rPr kumimoji="0" lang="en-US" sz="3600" b="1" i="0" u="none" strike="noStrike" kern="1200" cap="none" spc="0" normalizeH="0" noProof="0" dirty="0" smtClean="0">
                <a:ln>
                  <a:noFill/>
                </a:ln>
                <a:solidFill>
                  <a:srgbClr val="164B91"/>
                </a:solidFill>
                <a:effectLst/>
                <a:uLnTx/>
                <a:uFillTx/>
                <a:latin typeface="Montserrat ExtraBold"/>
                <a:ea typeface="+mj-ea"/>
                <a:cs typeface="+mj-cs"/>
              </a:rPr>
              <a:t>2022</a:t>
            </a:r>
            <a:r>
              <a:rPr kumimoji="0" lang="en-US" sz="3600" b="1" i="0" u="none" strike="noStrike" kern="1200" cap="none" spc="0" normalizeH="0" baseline="0" noProof="0" dirty="0" smtClean="0">
                <a:ln>
                  <a:noFill/>
                </a:ln>
                <a:solidFill>
                  <a:srgbClr val="164B91"/>
                </a:solidFill>
                <a:effectLst/>
                <a:uLnTx/>
                <a:uFillTx/>
                <a:latin typeface="Montserrat ExtraBold"/>
                <a:ea typeface="+mj-ea"/>
                <a:cs typeface="+mj-cs"/>
              </a:rPr>
              <a:t> </a:t>
            </a:r>
            <a:endParaRPr kumimoji="0" lang="en-US" sz="3600" b="1" i="0" u="none" strike="noStrike" kern="1200" cap="none" spc="0" normalizeH="0" baseline="0" noProof="0" dirty="0">
              <a:ln>
                <a:noFill/>
              </a:ln>
              <a:solidFill>
                <a:srgbClr val="164B91"/>
              </a:solidFill>
              <a:effectLst/>
              <a:uLnTx/>
              <a:uFillTx/>
              <a:latin typeface="Montserrat ExtraBold"/>
              <a:ea typeface="+mj-ea"/>
              <a:cs typeface="+mj-cs"/>
            </a:endParaRPr>
          </a:p>
        </p:txBody>
      </p:sp>
      <p:sp>
        <p:nvSpPr>
          <p:cNvPr id="7" name="Text Placeholder 3">
            <a:extLst>
              <a:ext uri="{FF2B5EF4-FFF2-40B4-BE49-F238E27FC236}">
                <a16:creationId xmlns:a16="http://schemas.microsoft.com/office/drawing/2014/main" xmlns="" id="{A63B1726-B6D4-9C98-0FCA-B13535B50388}"/>
              </a:ext>
            </a:extLst>
          </p:cNvPr>
          <p:cNvSpPr txBox="1">
            <a:spLocks/>
          </p:cNvSpPr>
          <p:nvPr/>
        </p:nvSpPr>
        <p:spPr>
          <a:xfrm>
            <a:off x="679052" y="1608991"/>
            <a:ext cx="6864748" cy="410131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buClr>
                <a:srgbClr val="00A6CE"/>
              </a:buClr>
              <a:buSzPct val="130000"/>
              <a:buFont typeface="Arial" panose="020B0604020202020204" pitchFamily="34" charset="0"/>
              <a:buNone/>
              <a:defRPr sz="2800" kern="1200">
                <a:solidFill>
                  <a:srgbClr val="5B616B"/>
                </a:solidFill>
                <a:latin typeface="+mn-lt"/>
                <a:ea typeface="+mn-ea"/>
                <a:cs typeface="+mn-cs"/>
              </a:defRPr>
            </a:lvl1pPr>
            <a:lvl2pPr marL="457200" indent="0" algn="l" defTabSz="914400" rtl="0" eaLnBrk="1" latinLnBrk="0" hangingPunct="1">
              <a:lnSpc>
                <a:spcPct val="90000"/>
              </a:lnSpc>
              <a:spcBef>
                <a:spcPts val="1000"/>
              </a:spcBef>
              <a:buClr>
                <a:srgbClr val="00A6CE"/>
              </a:buClr>
              <a:buSzPct val="130000"/>
              <a:buFont typeface="Arial" panose="020B0604020202020204" pitchFamily="34" charset="0"/>
              <a:buNone/>
              <a:defRPr sz="1200" kern="1200">
                <a:solidFill>
                  <a:srgbClr val="5B616B"/>
                </a:solidFill>
                <a:latin typeface="+mn-lt"/>
                <a:ea typeface="+mn-ea"/>
                <a:cs typeface="+mn-cs"/>
              </a:defRPr>
            </a:lvl2pPr>
            <a:lvl3pPr marL="914400" indent="0" algn="l" defTabSz="914400" rtl="0" eaLnBrk="1" latinLnBrk="0" hangingPunct="1">
              <a:lnSpc>
                <a:spcPct val="90000"/>
              </a:lnSpc>
              <a:spcBef>
                <a:spcPts val="800"/>
              </a:spcBef>
              <a:buClr>
                <a:srgbClr val="00A6CE"/>
              </a:buClr>
              <a:buSzPct val="130000"/>
              <a:buFont typeface="Arial" panose="020B0604020202020204" pitchFamily="34" charset="0"/>
              <a:buNone/>
              <a:defRPr sz="1000" kern="1200">
                <a:solidFill>
                  <a:srgbClr val="5B616B"/>
                </a:solidFill>
                <a:latin typeface="+mn-lt"/>
                <a:ea typeface="+mn-ea"/>
                <a:cs typeface="+mn-cs"/>
              </a:defRPr>
            </a:lvl3pPr>
            <a:lvl4pPr marL="1371600" indent="0" algn="l" defTabSz="914400" rtl="0" eaLnBrk="1" latinLnBrk="0" hangingPunct="1">
              <a:lnSpc>
                <a:spcPct val="90000"/>
              </a:lnSpc>
              <a:spcBef>
                <a:spcPts val="800"/>
              </a:spcBef>
              <a:buClr>
                <a:srgbClr val="00A6CE"/>
              </a:buClr>
              <a:buSzPct val="130000"/>
              <a:buFont typeface="Arial" panose="020B0604020202020204" pitchFamily="34" charset="0"/>
              <a:buNone/>
              <a:defRPr sz="900" kern="1200">
                <a:solidFill>
                  <a:srgbClr val="5B616B"/>
                </a:solidFill>
                <a:latin typeface="+mn-lt"/>
                <a:ea typeface="+mn-ea"/>
                <a:cs typeface="+mn-cs"/>
              </a:defRPr>
            </a:lvl4pPr>
            <a:lvl5pPr marL="1828800" indent="0" algn="l" defTabSz="914400" rtl="0" eaLnBrk="1" latinLnBrk="0" hangingPunct="1">
              <a:lnSpc>
                <a:spcPct val="90000"/>
              </a:lnSpc>
              <a:spcBef>
                <a:spcPts val="800"/>
              </a:spcBef>
              <a:buClr>
                <a:srgbClr val="00A6CE"/>
              </a:buClr>
              <a:buSzPct val="130000"/>
              <a:buFont typeface="Arial" panose="020B0604020202020204" pitchFamily="34" charset="0"/>
              <a:buNone/>
              <a:defRPr sz="900" u="none" kern="1200">
                <a:solidFill>
                  <a:srgbClr val="5B616B"/>
                </a:solidFill>
                <a:latin typeface="+mn-lt"/>
                <a:ea typeface="+mn-ea"/>
                <a:cs typeface="+mn-cs"/>
              </a:defRPr>
            </a:lvl5pPr>
            <a:lvl6pPr marL="2286000" indent="0" algn="l" defTabSz="914400" rtl="0" eaLnBrk="1" latinLnBrk="0" hangingPunct="1">
              <a:lnSpc>
                <a:spcPct val="90000"/>
              </a:lnSpc>
              <a:spcBef>
                <a:spcPts val="8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itchFamily="34" charset="0"/>
              <a:buNone/>
              <a:defRPr sz="900" kern="1200" baseline="0">
                <a:solidFill>
                  <a:schemeClr val="tx1"/>
                </a:solidFill>
                <a:latin typeface="+mn-lt"/>
                <a:ea typeface="+mn-ea"/>
                <a:cs typeface="+mn-cs"/>
              </a:defRPr>
            </a:lvl9pPr>
          </a:lstStyle>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Macedonia still entering point for forced migrants (12.255 in 2022)</a:t>
            </a:r>
            <a:r>
              <a:rPr kumimoji="0" lang="en-US" sz="2800" b="0" i="0" u="none" strike="noStrike" kern="1200" cap="none" spc="0" normalizeH="0" baseline="0" noProof="0" dirty="0" smtClean="0">
                <a:ln>
                  <a:noFill/>
                </a:ln>
                <a:solidFill>
                  <a:srgbClr val="5B616B"/>
                </a:solidFill>
                <a:effectLst/>
                <a:uLnTx/>
                <a:uFillTx/>
                <a:latin typeface="Montserrat"/>
                <a:ea typeface="+mn-ea"/>
                <a:cs typeface="+mn-cs"/>
              </a:rPr>
              <a:t> </a:t>
            </a:r>
            <a:endParaRPr kumimoji="0" lang="en-US" sz="2800" b="0" i="0" u="none" strike="noStrike" kern="1200" cap="none" spc="0" normalizeH="0" baseline="0" noProof="0" dirty="0">
              <a:ln>
                <a:noFill/>
              </a:ln>
              <a:solidFill>
                <a:srgbClr val="5B616B"/>
              </a:solidFill>
              <a:effectLst/>
              <a:uLnTx/>
              <a:uFillTx/>
              <a:latin typeface="Montserrat"/>
              <a:ea typeface="+mn-ea"/>
              <a:cs typeface="+mn-cs"/>
            </a:endParaRPr>
          </a:p>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Sit all stakeholders on common table and discuss and find solutions for beneficiaries.  </a:t>
            </a:r>
            <a:endParaRPr lang="en-US" dirty="0">
              <a:latin typeface="Montserrat"/>
            </a:endParaRPr>
          </a:p>
          <a:p>
            <a:pPr marL="457200" marR="0" lvl="0" indent="-457200" algn="l" defTabSz="914400" rtl="0" eaLnBrk="1" fontAlgn="auto" latinLnBrk="0" hangingPunct="1">
              <a:lnSpc>
                <a:spcPct val="90000"/>
              </a:lnSpc>
              <a:spcBef>
                <a:spcPts val="1200"/>
              </a:spcBef>
              <a:spcAft>
                <a:spcPts val="0"/>
              </a:spcAft>
              <a:buClr>
                <a:srgbClr val="00A6CE"/>
              </a:buClr>
              <a:buSzPct val="130000"/>
              <a:buFont typeface="Arial" panose="020B0604020202020204" pitchFamily="34" charset="0"/>
              <a:buChar char="•"/>
              <a:tabLst/>
              <a:defRPr/>
            </a:pPr>
            <a:r>
              <a:rPr lang="en-US" dirty="0" smtClean="0">
                <a:latin typeface="Montserrat"/>
              </a:rPr>
              <a:t>Improved living conditions and livelihoods for beneficiaries who were detained and with restriction of freedom of movement </a:t>
            </a:r>
            <a:endParaRPr kumimoji="0" lang="en-US" sz="2800" b="0" i="0" u="none" strike="noStrike" kern="1200" cap="none" spc="0" normalizeH="0" baseline="0" noProof="0" dirty="0">
              <a:ln>
                <a:noFill/>
              </a:ln>
              <a:solidFill>
                <a:srgbClr val="5B616B"/>
              </a:solidFill>
              <a:effectLst/>
              <a:uLnTx/>
              <a:uFillTx/>
              <a:latin typeface="Montserrat"/>
              <a:ea typeface="+mn-ea"/>
              <a:cs typeface="+mn-cs"/>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99559" y="606487"/>
            <a:ext cx="3843815" cy="5103821"/>
          </a:xfrm>
          <a:prstGeom prst="rect">
            <a:avLst/>
          </a:prstGeom>
        </p:spPr>
      </p:pic>
    </p:spTree>
    <p:extLst>
      <p:ext uri="{BB962C8B-B14F-4D97-AF65-F5344CB8AC3E}">
        <p14:creationId xmlns:p14="http://schemas.microsoft.com/office/powerpoint/2010/main" val="1989680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882</TotalTime>
  <Words>212</Words>
  <Application>Microsoft Office PowerPoint</Application>
  <PresentationFormat>Widescreen</PresentationFormat>
  <Paragraphs>11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Montserrat</vt:lpstr>
      <vt:lpstr>Montserrat ExtraBold</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collaborate to achieve regional &amp; country communication objectives?</dc:title>
  <dc:creator>Nale Barbieri</dc:creator>
  <cp:lastModifiedBy>Microsoft account</cp:lastModifiedBy>
  <cp:revision>27</cp:revision>
  <dcterms:created xsi:type="dcterms:W3CDTF">2023-10-23T09:32:02Z</dcterms:created>
  <dcterms:modified xsi:type="dcterms:W3CDTF">2025-03-26T14:24:30Z</dcterms:modified>
</cp:coreProperties>
</file>