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67" r:id="rId2"/>
    <p:sldId id="268" r:id="rId3"/>
  </p:sldIdLst>
  <p:sldSz cx="12192000" cy="6858000"/>
  <p:notesSz cx="6886575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4B91"/>
    <a:srgbClr val="1BA7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78" autoAdjust="0"/>
    <p:restoredTop sz="89950" autoAdjust="0"/>
  </p:normalViewPr>
  <p:slideViewPr>
    <p:cSldViewPr snapToGrid="0">
      <p:cViewPr varScale="1">
        <p:scale>
          <a:sx n="62" d="100"/>
          <a:sy n="62" d="100"/>
        </p:scale>
        <p:origin x="12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183" cy="502676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0799" y="0"/>
            <a:ext cx="2984183" cy="502676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r">
              <a:defRPr sz="1300"/>
            </a:lvl1pPr>
          </a:lstStyle>
          <a:p>
            <a:fld id="{04A7ECE1-02F9-435F-826D-267C601A472E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0275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97" tIns="48299" rIns="96597" bIns="4829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658" y="4821506"/>
            <a:ext cx="5509260" cy="3944868"/>
          </a:xfrm>
          <a:prstGeom prst="rect">
            <a:avLst/>
          </a:prstGeom>
        </p:spPr>
        <p:txBody>
          <a:bodyPr vert="horz" lIns="96597" tIns="48299" rIns="96597" bIns="4829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183" cy="502674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0799" y="9516039"/>
            <a:ext cx="2984183" cy="502674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r">
              <a:defRPr sz="1300"/>
            </a:lvl1pPr>
          </a:lstStyle>
          <a:p>
            <a:fld id="{CFEF271E-38DB-4CD9-82C1-069C05E7BF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958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F5AE5-7336-A71A-07C7-19B4D59387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6C7FE8-8443-4494-E42E-561E31EE14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233B9-1E8D-FCFA-AD18-CD86BF9F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9FC3-AD36-451E-BA79-0BF9948E325E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C9CAA-4064-0F44-DFB5-01FAAA316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BB5F7-0E30-A5D5-F8EA-45C35C360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61F1-602F-436E-B06D-F49CBF3F2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782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4FF83-16E9-8C0A-2618-A64F027EE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732259-0B4C-B756-F807-B66F9D6F8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0B94A-FD7D-38C0-D799-4374D4D31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9FC3-AD36-451E-BA79-0BF9948E325E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1BC4B-7C17-8C3B-F850-5F983E407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E50AD-E69B-5E32-097E-FD2DF288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61F1-602F-436E-B06D-F49CBF3F2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559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8B3C0C-E349-C327-7C23-0B599A5A0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308459-65A9-44F2-3C7F-42AD037B49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73A09-330F-989D-B9EF-85F68105C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9FC3-AD36-451E-BA79-0BF9948E325E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6A3AC-E366-A33C-52CB-207DF3D98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9622F-6927-DB18-63ED-75BE924B1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61F1-602F-436E-B06D-F49CBF3F2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825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E834D-EBA9-F31D-3496-6BAB8362A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0E5EB-1295-91C6-2388-AB484FB21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16CE9-0AE2-A8D6-64CF-B3EA341F1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9FC3-AD36-451E-BA79-0BF9948E325E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4980F-6FA1-961D-CE46-CE080DDA5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8A355-ECB8-1986-5536-041EAF2EF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61F1-602F-436E-B06D-F49CBF3F2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473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BAF0C-AA81-C5AA-4741-94BD0BE1B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564CD-7EC9-161D-47B4-84388AF44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E978-574A-C2AC-084C-069B3AE5E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9FC3-AD36-451E-BA79-0BF9948E325E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0EDBD-AF96-4D32-F103-E50046FD7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DECE6-4747-32AC-EF21-854F09B9D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61F1-602F-436E-B06D-F49CBF3F2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062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7E532-FC2B-04CC-C680-01D1BD0C5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B36F9-D08B-B37F-ABAE-638E293835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3BC5A-4401-45EB-9374-699DF1E14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D951F1-6063-076B-7258-B8E2B07AF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9FC3-AD36-451E-BA79-0BF9948E325E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02A656-80A0-046B-65E9-81778D1E6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EA544F-1962-32BC-2C76-874975F38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61F1-602F-436E-B06D-F49CBF3F2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620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DFF34-1C5C-A7E4-A371-D99114680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78778-75E0-D8D9-4B50-3F22C52E5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A35ED6-DABC-B7EE-B36F-6279196CA7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727CA2-17DF-234D-1045-DEACDDE815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7C8185-6795-2622-0A78-BE8202EB0A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7A93A7-4D64-A943-8497-E387BA888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9FC3-AD36-451E-BA79-0BF9948E325E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BF822E-5A75-6360-7463-D9B5FF5E8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836401-488A-AE49-9998-2053BE45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61F1-602F-436E-B06D-F49CBF3F2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291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E97AF-D00F-1BA9-F589-A38DA18A4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C6C5AA-5330-DF37-B56D-B5A2ADD59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9FC3-AD36-451E-BA79-0BF9948E325E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599EDB-2ADD-E96E-9659-F58CBE07F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8DA27F-C9B5-4E24-BE7E-CD1C61D75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61F1-602F-436E-B06D-F49CBF3F2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078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196BF3-61FC-4B2D-BE46-A8BC81411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9FC3-AD36-451E-BA79-0BF9948E325E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C12F55-8DD3-779B-C353-98A232EF6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75AFD4-DFD6-1CE4-5B06-3C841BF07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61F1-602F-436E-B06D-F49CBF3F2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602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D77BA-D753-E6A7-382F-8182710F5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ECDD4-02EE-CDFA-7549-8D67D9E13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FB621E-A03B-08B7-2023-5538AF4B6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C3190C-6067-29AA-FFF0-A12BC8B31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9FC3-AD36-451E-BA79-0BF9948E325E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92C855-6CFC-479C-9F3D-D93A2117A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0D0D0B-A812-F466-24E3-A484C1131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61F1-602F-436E-B06D-F49CBF3F2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485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57E7C-C217-7A49-1C79-7D25173BA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BBB975-F777-70EA-1855-3AC320C71E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BE8905-FEB0-3A51-2826-5FAEE29BC6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63549A-D078-5910-183E-3013FAD47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9FC3-AD36-451E-BA79-0BF9948E325E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2EE9E-F64A-532E-B7C6-4E98ED18B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1E0F4-4389-CD3D-A1B6-C96777F84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61F1-602F-436E-B06D-F49CBF3F2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918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B22076-DDF1-0A7B-4C25-66F81D558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430651-97C6-D159-98ED-94FEC931B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48521-A20B-B58D-CFBC-1F4808E801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59FC3-AD36-451E-BA79-0BF9948E325E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59999-FF14-AE39-CD67-0838DF20FB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84EB7-8999-B294-6FA2-E0D78AB44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D61F1-602F-436E-B06D-F49CBF3F2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33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79DF05-BA7E-6223-62B2-461BBE7A63FF}"/>
              </a:ext>
            </a:extLst>
          </p:cNvPr>
          <p:cNvCxnSpPr/>
          <p:nvPr/>
        </p:nvCxnSpPr>
        <p:spPr>
          <a:xfrm>
            <a:off x="449179" y="6018195"/>
            <a:ext cx="11197389" cy="0"/>
          </a:xfrm>
          <a:prstGeom prst="line">
            <a:avLst/>
          </a:prstGeom>
          <a:ln>
            <a:solidFill>
              <a:srgbClr val="1BA7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blue and white logo&#10;&#10;Description automatically generated">
            <a:extLst>
              <a:ext uri="{FF2B5EF4-FFF2-40B4-BE49-F238E27FC236}">
                <a16:creationId xmlns:a16="http://schemas.microsoft.com/office/drawing/2014/main" id="{00D94A06-E04C-64E8-A86A-CC6F318E03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2" t="25932" r="13824" b="28497"/>
          <a:stretch/>
        </p:blipFill>
        <p:spPr>
          <a:xfrm>
            <a:off x="9591778" y="6175945"/>
            <a:ext cx="2054790" cy="524620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6E02E83C-B4F8-A6FF-70A2-6E7225A8FE3C}"/>
              </a:ext>
            </a:extLst>
          </p:cNvPr>
          <p:cNvSpPr txBox="1">
            <a:spLocks/>
          </p:cNvSpPr>
          <p:nvPr/>
        </p:nvSpPr>
        <p:spPr>
          <a:xfrm>
            <a:off x="758300" y="448742"/>
            <a:ext cx="5337700" cy="100250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600" b="1" kern="1200">
                <a:solidFill>
                  <a:srgbClr val="164B9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64B91"/>
                </a:solidFill>
                <a:effectLst/>
                <a:uLnTx/>
                <a:uFillTx/>
                <a:latin typeface="Montserrat ExtraBold"/>
                <a:ea typeface="+mj-ea"/>
                <a:cs typeface="+mj-cs"/>
              </a:rPr>
              <a:t>Welcome Center 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1BAAB06-45CF-4B80-4651-7A1B662A13D0}"/>
              </a:ext>
            </a:extLst>
          </p:cNvPr>
          <p:cNvSpPr txBox="1">
            <a:spLocks/>
          </p:cNvSpPr>
          <p:nvPr/>
        </p:nvSpPr>
        <p:spPr>
          <a:xfrm>
            <a:off x="679052" y="1208871"/>
            <a:ext cx="4838345" cy="46515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00A6CE"/>
              </a:buClr>
              <a:buSzPct val="130000"/>
              <a:buFont typeface="Arial" panose="020B0604020202020204" pitchFamily="34" charset="0"/>
              <a:buNone/>
              <a:defRPr sz="2800" kern="1200">
                <a:solidFill>
                  <a:srgbClr val="5B616B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6CE"/>
              </a:buClr>
              <a:buSzPct val="130000"/>
              <a:buFont typeface="Arial" panose="020B0604020202020204" pitchFamily="34" charset="0"/>
              <a:buNone/>
              <a:defRPr sz="1200" kern="1200">
                <a:solidFill>
                  <a:srgbClr val="5B616B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A6CE"/>
              </a:buClr>
              <a:buSzPct val="130000"/>
              <a:buFont typeface="Arial" panose="020B0604020202020204" pitchFamily="34" charset="0"/>
              <a:buNone/>
              <a:defRPr sz="1000" kern="1200">
                <a:solidFill>
                  <a:srgbClr val="5B616B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A6CE"/>
              </a:buClr>
              <a:buSzPct val="130000"/>
              <a:buFont typeface="Arial" panose="020B0604020202020204" pitchFamily="34" charset="0"/>
              <a:buNone/>
              <a:defRPr sz="900" kern="1200">
                <a:solidFill>
                  <a:srgbClr val="5B616B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A6CE"/>
              </a:buClr>
              <a:buSzPct val="130000"/>
              <a:buFont typeface="Arial" panose="020B0604020202020204" pitchFamily="34" charset="0"/>
              <a:buNone/>
              <a:defRPr sz="900" u="none" kern="1200">
                <a:solidFill>
                  <a:srgbClr val="5B616B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sz="2800" dirty="0"/>
              <a:t>Key aspects of the Welcome Center's effectiveness are,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A6CE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The center’s </a:t>
            </a:r>
            <a:r>
              <a:rPr lang="en-US" b="1" dirty="0"/>
              <a:t>open-door policy </a:t>
            </a:r>
            <a:r>
              <a:rPr lang="en-US" dirty="0"/>
              <a:t>for all, regardless of legal status, creates a </a:t>
            </a:r>
            <a:r>
              <a:rPr lang="en-US" b="1" dirty="0"/>
              <a:t>welcoming</a:t>
            </a:r>
            <a:r>
              <a:rPr lang="en-US" dirty="0"/>
              <a:t> environment that encourages </a:t>
            </a:r>
            <a:r>
              <a:rPr lang="en-US" b="1" dirty="0"/>
              <a:t>participation</a:t>
            </a:r>
            <a:r>
              <a:rPr lang="en-US" dirty="0"/>
              <a:t> from refugees and locals. Also, the shift to afternoons improved </a:t>
            </a:r>
            <a:r>
              <a:rPr lang="en-US" b="1" dirty="0"/>
              <a:t>accessibility</a:t>
            </a:r>
            <a:r>
              <a:rPr lang="en-US" dirty="0"/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A6CE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Activities promote </a:t>
            </a:r>
            <a:r>
              <a:rPr lang="en-US" b="1" dirty="0"/>
              <a:t>social interaction</a:t>
            </a:r>
            <a:r>
              <a:rPr lang="en-US" dirty="0"/>
              <a:t>, break down barriers, and foster </a:t>
            </a:r>
            <a:r>
              <a:rPr lang="en-US" b="1" dirty="0"/>
              <a:t>mutual</a:t>
            </a:r>
            <a:r>
              <a:rPr lang="en-US" dirty="0"/>
              <a:t> </a:t>
            </a:r>
            <a:r>
              <a:rPr lang="en-US" b="1" dirty="0"/>
              <a:t>understanding</a:t>
            </a:r>
            <a:r>
              <a:rPr lang="en-US" dirty="0"/>
              <a:t>, facilitating genuine </a:t>
            </a:r>
            <a:r>
              <a:rPr lang="en-US" b="1" dirty="0"/>
              <a:t>community</a:t>
            </a:r>
            <a:r>
              <a:rPr lang="en-US" dirty="0"/>
              <a:t> </a:t>
            </a:r>
            <a:r>
              <a:rPr lang="en-US" b="1" dirty="0"/>
              <a:t>building</a:t>
            </a:r>
            <a:r>
              <a:rPr lang="en-US" dirty="0"/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A6CE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Volunteers</a:t>
            </a:r>
            <a:r>
              <a:rPr lang="en-US" dirty="0"/>
              <a:t> play a </a:t>
            </a:r>
            <a:r>
              <a:rPr lang="en-US" b="1" dirty="0"/>
              <a:t>vital</a:t>
            </a:r>
            <a:r>
              <a:rPr lang="en-US" dirty="0"/>
              <a:t> </a:t>
            </a:r>
            <a:r>
              <a:rPr lang="en-US" b="1" dirty="0"/>
              <a:t>role</a:t>
            </a:r>
            <a:r>
              <a:rPr lang="en-US" dirty="0"/>
              <a:t> in connecting with beneficiaries, strengthening relationships, and enhancing the center’s support network, making it a more </a:t>
            </a:r>
            <a:r>
              <a:rPr lang="en-US" b="1" dirty="0"/>
              <a:t>effective</a:t>
            </a:r>
            <a:r>
              <a:rPr lang="en-US" dirty="0"/>
              <a:t> and </a:t>
            </a:r>
            <a:r>
              <a:rPr lang="en-US" b="1" dirty="0"/>
              <a:t>sustainable</a:t>
            </a:r>
            <a:r>
              <a:rPr lang="en-US" dirty="0"/>
              <a:t> </a:t>
            </a:r>
            <a:r>
              <a:rPr lang="en-US" b="1" dirty="0"/>
              <a:t>initiative</a:t>
            </a:r>
            <a:r>
              <a:rPr lang="en-US" dirty="0"/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B616B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4" name="Picture 3" descr="A group of men sitting around a table with a chess board&#10;&#10;AI-generated content may be incorrect.">
            <a:extLst>
              <a:ext uri="{FF2B5EF4-FFF2-40B4-BE49-F238E27FC236}">
                <a16:creationId xmlns:a16="http://schemas.microsoft.com/office/drawing/2014/main" id="{157E555B-E75F-9D06-6813-E9CAD38C9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75" b="9946"/>
          <a:stretch/>
        </p:blipFill>
        <p:spPr>
          <a:xfrm>
            <a:off x="5648068" y="606491"/>
            <a:ext cx="5998500" cy="49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17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04ED0-C8CF-8B61-9A00-997F93EF3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4653DE-A6D2-11F2-975A-47E54032CDB1}"/>
              </a:ext>
            </a:extLst>
          </p:cNvPr>
          <p:cNvCxnSpPr/>
          <p:nvPr/>
        </p:nvCxnSpPr>
        <p:spPr>
          <a:xfrm>
            <a:off x="449179" y="6018195"/>
            <a:ext cx="11197389" cy="0"/>
          </a:xfrm>
          <a:prstGeom prst="line">
            <a:avLst/>
          </a:prstGeom>
          <a:ln>
            <a:solidFill>
              <a:srgbClr val="1BA7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blue and white logo&#10;&#10;Description automatically generated">
            <a:extLst>
              <a:ext uri="{FF2B5EF4-FFF2-40B4-BE49-F238E27FC236}">
                <a16:creationId xmlns:a16="http://schemas.microsoft.com/office/drawing/2014/main" id="{4B82935F-38BD-72DC-A855-60E356AE5F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2" t="25932" r="13824" b="28497"/>
          <a:stretch/>
        </p:blipFill>
        <p:spPr>
          <a:xfrm>
            <a:off x="9591778" y="6175945"/>
            <a:ext cx="2054790" cy="524620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13C9D974-A25A-8A6B-26E0-79DF546DDD06}"/>
              </a:ext>
            </a:extLst>
          </p:cNvPr>
          <p:cNvSpPr txBox="1">
            <a:spLocks/>
          </p:cNvSpPr>
          <p:nvPr/>
        </p:nvSpPr>
        <p:spPr>
          <a:xfrm>
            <a:off x="533535" y="209197"/>
            <a:ext cx="5337700" cy="100250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600" b="1" kern="1200">
                <a:solidFill>
                  <a:srgbClr val="164B9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64B91"/>
                </a:solidFill>
                <a:effectLst/>
                <a:uLnTx/>
                <a:uFillTx/>
                <a:latin typeface="Montserrat ExtraBold"/>
                <a:ea typeface="+mj-ea"/>
                <a:cs typeface="+mj-cs"/>
              </a:rPr>
              <a:t>Pedro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64B91"/>
                </a:solidFill>
                <a:effectLst/>
                <a:uLnTx/>
                <a:uFillTx/>
                <a:latin typeface="Montserrat ExtraBold"/>
                <a:ea typeface="+mj-ea"/>
                <a:cs typeface="+mj-cs"/>
              </a:rPr>
              <a:t>Arrupe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64B91"/>
                </a:solidFill>
                <a:effectLst/>
                <a:uLnTx/>
                <a:uFillTx/>
                <a:latin typeface="Montserrat ExtraBold"/>
                <a:ea typeface="+mj-ea"/>
                <a:cs typeface="+mj-cs"/>
              </a:rPr>
              <a:t> Center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63B1726-B6D4-9C98-0FCA-B13535B50388}"/>
              </a:ext>
            </a:extLst>
          </p:cNvPr>
          <p:cNvSpPr txBox="1">
            <a:spLocks/>
          </p:cNvSpPr>
          <p:nvPr/>
        </p:nvSpPr>
        <p:spPr>
          <a:xfrm>
            <a:off x="449179" y="873633"/>
            <a:ext cx="5028065" cy="45406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00A6CE"/>
              </a:buClr>
              <a:buSzPct val="130000"/>
              <a:buFont typeface="Arial" panose="020B0604020202020204" pitchFamily="34" charset="0"/>
              <a:buNone/>
              <a:defRPr sz="2800" kern="1200">
                <a:solidFill>
                  <a:srgbClr val="5B616B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6CE"/>
              </a:buClr>
              <a:buSzPct val="130000"/>
              <a:buFont typeface="Arial" panose="020B0604020202020204" pitchFamily="34" charset="0"/>
              <a:buNone/>
              <a:defRPr sz="1200" kern="1200">
                <a:solidFill>
                  <a:srgbClr val="5B616B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A6CE"/>
              </a:buClr>
              <a:buSzPct val="130000"/>
              <a:buFont typeface="Arial" panose="020B0604020202020204" pitchFamily="34" charset="0"/>
              <a:buNone/>
              <a:defRPr sz="1000" kern="1200">
                <a:solidFill>
                  <a:srgbClr val="5B616B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A6CE"/>
              </a:buClr>
              <a:buSzPct val="130000"/>
              <a:buFont typeface="Arial" panose="020B0604020202020204" pitchFamily="34" charset="0"/>
              <a:buNone/>
              <a:defRPr sz="900" kern="1200">
                <a:solidFill>
                  <a:srgbClr val="5B616B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A6CE"/>
              </a:buClr>
              <a:buSzPct val="130000"/>
              <a:buFont typeface="Arial" panose="020B0604020202020204" pitchFamily="34" charset="0"/>
              <a:buNone/>
              <a:defRPr sz="900" u="none" kern="1200">
                <a:solidFill>
                  <a:srgbClr val="5B616B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A6CE"/>
              </a:buClr>
              <a:buSzPct val="130000"/>
              <a:tabLst/>
              <a:defRPr/>
            </a:pPr>
            <a:r>
              <a:rPr lang="en-US" sz="1800" dirty="0"/>
              <a:t>Key aspects of the Pedro </a:t>
            </a:r>
            <a:r>
              <a:rPr lang="en-US" sz="1800" dirty="0" err="1"/>
              <a:t>Arrupe</a:t>
            </a:r>
            <a:r>
              <a:rPr lang="en-US" sz="1800" dirty="0"/>
              <a:t> Center's effectiveness are,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A6CE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/>
              <a:t>its ability to </a:t>
            </a:r>
            <a:r>
              <a:rPr lang="en-US" sz="1800" b="1" dirty="0"/>
              <a:t>bridge the gap in the public system’s support for refugee and migrant students</a:t>
            </a:r>
            <a:r>
              <a:rPr lang="en-US" sz="1800" dirty="0"/>
              <a:t>. The center's focus ensures that the children, who often face </a:t>
            </a:r>
            <a:r>
              <a:rPr lang="en-US" sz="1800" b="1" dirty="0"/>
              <a:t>language</a:t>
            </a:r>
            <a:r>
              <a:rPr lang="en-US" sz="1800" dirty="0"/>
              <a:t> and </a:t>
            </a:r>
            <a:r>
              <a:rPr lang="en-US" sz="1800" b="1" dirty="0"/>
              <a:t>cultural</a:t>
            </a:r>
            <a:r>
              <a:rPr lang="en-US" sz="1800" dirty="0"/>
              <a:t> barriers, have the </a:t>
            </a:r>
            <a:r>
              <a:rPr lang="en-US" sz="1800" b="1" dirty="0"/>
              <a:t>support</a:t>
            </a:r>
            <a:r>
              <a:rPr lang="en-US" sz="1800" dirty="0"/>
              <a:t> they need to succeed </a:t>
            </a:r>
            <a:r>
              <a:rPr lang="en-US" sz="1800" b="1" dirty="0"/>
              <a:t>academically</a:t>
            </a:r>
            <a:r>
              <a:rPr lang="en-US" sz="1800" dirty="0"/>
              <a:t> and </a:t>
            </a:r>
            <a:r>
              <a:rPr lang="en-US" sz="1800" b="1" dirty="0"/>
              <a:t>socially</a:t>
            </a:r>
            <a:r>
              <a:rPr lang="en-US" sz="1800" dirty="0"/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A6CE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/>
              <a:t>The </a:t>
            </a:r>
            <a:r>
              <a:rPr lang="en-US" sz="1800" b="1" dirty="0"/>
              <a:t>provision of intensive Greek language courses to long-term volunteers </a:t>
            </a:r>
            <a:r>
              <a:rPr lang="en-US" sz="1800" dirty="0"/>
              <a:t>allows them to participate in the project and discover the challenges that the children face. </a:t>
            </a:r>
          </a:p>
        </p:txBody>
      </p:sp>
      <p:pic>
        <p:nvPicPr>
          <p:cNvPr id="4" name="Picture 3" descr="A group of young girls writing in a classroom&#10;&#10;AI-generated content may be incorrect.">
            <a:extLst>
              <a:ext uri="{FF2B5EF4-FFF2-40B4-BE49-F238E27FC236}">
                <a16:creationId xmlns:a16="http://schemas.microsoft.com/office/drawing/2014/main" id="{AC158877-EB7F-6215-C803-F8E3CCB71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117" y="1107740"/>
            <a:ext cx="5951348" cy="446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80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175</Words>
  <Application>Microsoft Office PowerPoint</Application>
  <PresentationFormat>Widescreen</PresentationFormat>
  <Paragraphs>9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Montserrat</vt:lpstr>
      <vt:lpstr>Montserrat ExtraBold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collaborate to achieve regional &amp; country communication objectives?</dc:title>
  <dc:creator>Nale Barbieri</dc:creator>
  <cp:lastModifiedBy>Anastasia Michalatou</cp:lastModifiedBy>
  <cp:revision>22</cp:revision>
  <cp:lastPrinted>2025-03-19T12:23:25Z</cp:lastPrinted>
  <dcterms:created xsi:type="dcterms:W3CDTF">2023-10-23T09:32:02Z</dcterms:created>
  <dcterms:modified xsi:type="dcterms:W3CDTF">2025-03-19T13:21:17Z</dcterms:modified>
</cp:coreProperties>
</file>